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2" r:id="rId5"/>
    <p:sldId id="275" r:id="rId6"/>
    <p:sldId id="276" r:id="rId7"/>
    <p:sldId id="277" r:id="rId8"/>
    <p:sldId id="294" r:id="rId9"/>
    <p:sldId id="296" r:id="rId10"/>
    <p:sldId id="295" r:id="rId11"/>
    <p:sldId id="314"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15" r:id="rId27"/>
    <p:sldId id="330" r:id="rId28"/>
    <p:sldId id="288" r:id="rId29"/>
    <p:sldId id="331" r:id="rId30"/>
    <p:sldId id="28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ndi an" initials="pa" lastIdx="1" clrIdx="0">
    <p:extLst>
      <p:ext uri="{19B8F6BF-5375-455C-9EA6-DF929625EA0E}">
        <p15:presenceInfo xmlns:p15="http://schemas.microsoft.com/office/powerpoint/2012/main" userId="cce4ca2957a226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1D4EE61-28C6-43A9-BFE7-8FF5F6B313E4}">
      <dgm:prSet/>
      <dgm:spPr/>
      <dgm:t>
        <a:bodyPr/>
        <a:lstStyle/>
        <a:p>
          <a:pPr>
            <a:buFont typeface="Arial" panose="020B0604020202020204" pitchFamily="34" charset="0"/>
            <a:buChar char="•"/>
          </a:pPr>
          <a:r>
            <a:rPr lang="en-US" b="0" i="0"/>
            <a:t>In 2 members family 48% pay properly.</a:t>
          </a:r>
        </a:p>
      </dgm:t>
    </dgm:pt>
    <dgm:pt modelId="{96980FBA-B5A4-476E-8CCD-7BCFEBA341B7}" type="parTrans" cxnId="{35D3DC31-5AD4-4BBB-BF21-AC7F9EE29D26}">
      <dgm:prSet/>
      <dgm:spPr/>
      <dgm:t>
        <a:bodyPr/>
        <a:lstStyle/>
        <a:p>
          <a:endParaRPr lang="en-IN"/>
        </a:p>
      </dgm:t>
    </dgm:pt>
    <dgm:pt modelId="{B5257C59-70CF-4C20-B0AC-F5FF4C1A7B63}" type="sibTrans" cxnId="{35D3DC31-5AD4-4BBB-BF21-AC7F9EE29D26}">
      <dgm:prSet/>
      <dgm:spPr/>
      <dgm:t>
        <a:bodyPr/>
        <a:lstStyle/>
        <a:p>
          <a:endParaRPr lang="en-IN"/>
        </a:p>
      </dgm:t>
    </dgm:pt>
    <dgm:pt modelId="{D2278BE9-E78A-4282-A4CA-473A1604BB85}">
      <dgm:prSet/>
      <dgm:spPr/>
      <dgm:t>
        <a:bodyPr/>
        <a:lstStyle/>
        <a:p>
          <a:pPr>
            <a:buFont typeface="Arial" panose="020B0604020202020204" pitchFamily="34" charset="0"/>
            <a:buChar char="•"/>
          </a:pPr>
          <a:r>
            <a:rPr lang="en-US" b="0" i="0"/>
            <a:t>65% paying on time who dont have child.</a:t>
          </a:r>
        </a:p>
      </dgm:t>
    </dgm:pt>
    <dgm:pt modelId="{65420BF1-0262-40C4-A059-0563CB566CBA}" type="parTrans" cxnId="{95D996BC-9940-41A2-8D29-CA8B05A00976}">
      <dgm:prSet/>
      <dgm:spPr/>
      <dgm:t>
        <a:bodyPr/>
        <a:lstStyle/>
        <a:p>
          <a:endParaRPr lang="en-IN"/>
        </a:p>
      </dgm:t>
    </dgm:pt>
    <dgm:pt modelId="{BBE27EA2-7B1A-4C82-8A50-EEFDDA810B01}" type="sibTrans" cxnId="{95D996BC-9940-41A2-8D29-CA8B05A00976}">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F1E95776-7DEE-45DE-9104-9CFDE96832C6}" type="pres">
      <dgm:prSet presAssocID="{C1D4EE61-28C6-43A9-BFE7-8FF5F6B313E4}" presName="parentText" presStyleLbl="node1" presStyleIdx="0" presStyleCnt="2" custScaleY="211418">
        <dgm:presLayoutVars>
          <dgm:chMax val="0"/>
          <dgm:bulletEnabled val="1"/>
        </dgm:presLayoutVars>
      </dgm:prSet>
      <dgm:spPr/>
    </dgm:pt>
    <dgm:pt modelId="{79AC39A1-271B-492D-ABB8-895C6860DC3B}" type="pres">
      <dgm:prSet presAssocID="{B5257C59-70CF-4C20-B0AC-F5FF4C1A7B63}" presName="spacer" presStyleCnt="0"/>
      <dgm:spPr/>
    </dgm:pt>
    <dgm:pt modelId="{56F8A0DF-12A7-4502-BA9C-AFF7316B850E}" type="pres">
      <dgm:prSet presAssocID="{D2278BE9-E78A-4282-A4CA-473A1604BB85}" presName="parentText" presStyleLbl="node1" presStyleIdx="1" presStyleCnt="2" custScaleY="211418">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ED893519-2CCC-4118-8CE3-7E82FF6A214C}" type="presOf" srcId="{D2278BE9-E78A-4282-A4CA-473A1604BB85}" destId="{56F8A0DF-12A7-4502-BA9C-AFF7316B850E}" srcOrd="0" destOrd="0" presId="urn:microsoft.com/office/officeart/2005/8/layout/vList2"/>
    <dgm:cxn modelId="{35D3DC31-5AD4-4BBB-BF21-AC7F9EE29D26}" srcId="{1EEDFC2F-22B5-4C98-8EDD-0CEDBE6B7A7C}" destId="{C1D4EE61-28C6-43A9-BFE7-8FF5F6B313E4}" srcOrd="0" destOrd="0" parTransId="{96980FBA-B5A4-476E-8CCD-7BCFEBA341B7}" sibTransId="{B5257C59-70CF-4C20-B0AC-F5FF4C1A7B63}"/>
    <dgm:cxn modelId="{95D996BC-9940-41A2-8D29-CA8B05A00976}" srcId="{1EEDFC2F-22B5-4C98-8EDD-0CEDBE6B7A7C}" destId="{D2278BE9-E78A-4282-A4CA-473A1604BB85}" srcOrd="1" destOrd="0" parTransId="{65420BF1-0262-40C4-A059-0563CB566CBA}" sibTransId="{BBE27EA2-7B1A-4C82-8A50-EEFDDA810B01}"/>
    <dgm:cxn modelId="{FB7752DB-B054-4E51-A934-29C63568E8A6}" type="presOf" srcId="{C1D4EE61-28C6-43A9-BFE7-8FF5F6B313E4}" destId="{F1E95776-7DEE-45DE-9104-9CFDE96832C6}" srcOrd="0" destOrd="0" presId="urn:microsoft.com/office/officeart/2005/8/layout/vList2"/>
    <dgm:cxn modelId="{824F270E-E2B6-418E-AA4E-3B4A83A4E6FC}" type="presParOf" srcId="{DD3043AF-393E-40B9-9689-4BFE617AED38}" destId="{F1E95776-7DEE-45DE-9104-9CFDE96832C6}" srcOrd="0" destOrd="0" presId="urn:microsoft.com/office/officeart/2005/8/layout/vList2"/>
    <dgm:cxn modelId="{31DC2489-E3F8-4723-AC3F-34105E3AC48C}" type="presParOf" srcId="{DD3043AF-393E-40B9-9689-4BFE617AED38}" destId="{79AC39A1-271B-492D-ABB8-895C6860DC3B}" srcOrd="1" destOrd="0" presId="urn:microsoft.com/office/officeart/2005/8/layout/vList2"/>
    <dgm:cxn modelId="{B2921582-6262-406C-8B1C-38B1A56D1830}" type="presParOf" srcId="{DD3043AF-393E-40B9-9689-4BFE617AED38}" destId="{56F8A0DF-12A7-4502-BA9C-AFF7316B850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4464538-BB04-4C44-B346-66E3BE690FD7}">
      <dgm:prSet/>
      <dgm:spPr/>
      <dgm:t>
        <a:bodyPr/>
        <a:lstStyle/>
        <a:p>
          <a:pPr>
            <a:buFont typeface="Arial" panose="020B0604020202020204" pitchFamily="34" charset="0"/>
            <a:buChar char="•"/>
          </a:pPr>
          <a:r>
            <a:rPr lang="en-US" b="0" i="0"/>
            <a:t>Who have 2 children they are probabelity to be a low defaulter.</a:t>
          </a:r>
        </a:p>
      </dgm:t>
    </dgm:pt>
    <dgm:pt modelId="{4E80FD27-CFCB-4F4F-B9D5-8CBF9FCEA9BA}" type="parTrans" cxnId="{DD98CE49-32D0-46A0-8585-4F27F8E0A20F}">
      <dgm:prSet/>
      <dgm:spPr/>
      <dgm:t>
        <a:bodyPr/>
        <a:lstStyle/>
        <a:p>
          <a:endParaRPr lang="en-IN"/>
        </a:p>
      </dgm:t>
    </dgm:pt>
    <dgm:pt modelId="{D5E63C0B-DE5F-4C95-AE23-F96854082062}" type="sibTrans" cxnId="{DD98CE49-32D0-46A0-8585-4F27F8E0A20F}">
      <dgm:prSet/>
      <dgm:spPr/>
      <dgm:t>
        <a:bodyPr/>
        <a:lstStyle/>
        <a:p>
          <a:endParaRPr lang="en-IN"/>
        </a:p>
      </dgm:t>
    </dgm:pt>
    <dgm:pt modelId="{DEC0C21D-CCDA-416D-A720-3B7818DF484F}">
      <dgm:prSet/>
      <dgm:spPr/>
      <dgm:t>
        <a:bodyPr/>
        <a:lstStyle/>
        <a:p>
          <a:pPr>
            <a:buFont typeface="Arial" panose="020B0604020202020204" pitchFamily="34" charset="0"/>
            <a:buChar char="•"/>
          </a:pPr>
          <a:r>
            <a:rPr lang="en-US" b="0" i="0"/>
            <a:t>Who have a one child high probabelity to be defaulter.</a:t>
          </a:r>
        </a:p>
      </dgm:t>
    </dgm:pt>
    <dgm:pt modelId="{D11BE68B-F90B-462C-A812-17D5F02872F1}" type="parTrans" cxnId="{193A7DC7-E1AC-4CC3-B7EE-CCA8D3F2EE22}">
      <dgm:prSet/>
      <dgm:spPr/>
      <dgm:t>
        <a:bodyPr/>
        <a:lstStyle/>
        <a:p>
          <a:endParaRPr lang="en-IN"/>
        </a:p>
      </dgm:t>
    </dgm:pt>
    <dgm:pt modelId="{2F476634-3F0F-4748-BE9C-119F241AD0BB}" type="sibTrans" cxnId="{193A7DC7-E1AC-4CC3-B7EE-CCA8D3F2EE22}">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67ACC1CF-5A83-4DB6-9FD3-FFDA63FDFED3}" type="pres">
      <dgm:prSet presAssocID="{04464538-BB04-4C44-B346-66E3BE690FD7}" presName="parentText" presStyleLbl="node1" presStyleIdx="0" presStyleCnt="2">
        <dgm:presLayoutVars>
          <dgm:chMax val="0"/>
          <dgm:bulletEnabled val="1"/>
        </dgm:presLayoutVars>
      </dgm:prSet>
      <dgm:spPr/>
    </dgm:pt>
    <dgm:pt modelId="{851AF826-EA04-4E30-986B-AF99D0B1C263}" type="pres">
      <dgm:prSet presAssocID="{D5E63C0B-DE5F-4C95-AE23-F96854082062}" presName="spacer" presStyleCnt="0"/>
      <dgm:spPr/>
    </dgm:pt>
    <dgm:pt modelId="{131E9C4D-CC4B-47D4-B715-9A2F7A402A8E}" type="pres">
      <dgm:prSet presAssocID="{DEC0C21D-CCDA-416D-A720-3B7818DF484F}"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373D6418-A631-4267-AB86-667AD7AF3F74}" type="presOf" srcId="{DEC0C21D-CCDA-416D-A720-3B7818DF484F}" destId="{131E9C4D-CC4B-47D4-B715-9A2F7A402A8E}" srcOrd="0" destOrd="0" presId="urn:microsoft.com/office/officeart/2005/8/layout/vList2"/>
    <dgm:cxn modelId="{DD98CE49-32D0-46A0-8585-4F27F8E0A20F}" srcId="{1EEDFC2F-22B5-4C98-8EDD-0CEDBE6B7A7C}" destId="{04464538-BB04-4C44-B346-66E3BE690FD7}" srcOrd="0" destOrd="0" parTransId="{4E80FD27-CFCB-4F4F-B9D5-8CBF9FCEA9BA}" sibTransId="{D5E63C0B-DE5F-4C95-AE23-F96854082062}"/>
    <dgm:cxn modelId="{3A0DE572-E04C-481C-850F-5038A84AA698}" type="presOf" srcId="{04464538-BB04-4C44-B346-66E3BE690FD7}" destId="{67ACC1CF-5A83-4DB6-9FD3-FFDA63FDFED3}" srcOrd="0" destOrd="0" presId="urn:microsoft.com/office/officeart/2005/8/layout/vList2"/>
    <dgm:cxn modelId="{193A7DC7-E1AC-4CC3-B7EE-CCA8D3F2EE22}" srcId="{1EEDFC2F-22B5-4C98-8EDD-0CEDBE6B7A7C}" destId="{DEC0C21D-CCDA-416D-A720-3B7818DF484F}" srcOrd="1" destOrd="0" parTransId="{D11BE68B-F90B-462C-A812-17D5F02872F1}" sibTransId="{2F476634-3F0F-4748-BE9C-119F241AD0BB}"/>
    <dgm:cxn modelId="{ECA9195A-6336-44BF-A821-F48C9EDA042E}" type="presParOf" srcId="{DD3043AF-393E-40B9-9689-4BFE617AED38}" destId="{67ACC1CF-5A83-4DB6-9FD3-FFDA63FDFED3}" srcOrd="0" destOrd="0" presId="urn:microsoft.com/office/officeart/2005/8/layout/vList2"/>
    <dgm:cxn modelId="{F70CE81F-8038-43F5-B78C-93CCE8C718AB}" type="presParOf" srcId="{DD3043AF-393E-40B9-9689-4BFE617AED38}" destId="{851AF826-EA04-4E30-986B-AF99D0B1C263}" srcOrd="1" destOrd="0" presId="urn:microsoft.com/office/officeart/2005/8/layout/vList2"/>
    <dgm:cxn modelId="{06A54EB3-3335-489A-99CD-E4A157D36FC0}" type="presParOf" srcId="{DD3043AF-393E-40B9-9689-4BFE617AED38}" destId="{131E9C4D-CC4B-47D4-B715-9A2F7A402A8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61A4CBA-2F60-4938-9D01-D1764AF66667}">
      <dgm:prSet/>
      <dgm:spPr/>
      <dgm:t>
        <a:bodyPr/>
        <a:lstStyle/>
        <a:p>
          <a:pPr>
            <a:buFont typeface="Arial" panose="020B0604020202020204" pitchFamily="34" charset="0"/>
            <a:buChar char="•"/>
          </a:pPr>
          <a:r>
            <a:rPr lang="en-US" b="0" i="0" dirty="0"/>
            <a:t>Who are under the others and State servant are be a low defaulter.</a:t>
          </a:r>
        </a:p>
      </dgm:t>
    </dgm:pt>
    <dgm:pt modelId="{0C82BC39-369B-4B36-9803-7B4FB9DF5DD1}" type="parTrans" cxnId="{813453A4-76C3-423B-8510-4FE93397FC18}">
      <dgm:prSet/>
      <dgm:spPr/>
      <dgm:t>
        <a:bodyPr/>
        <a:lstStyle/>
        <a:p>
          <a:endParaRPr lang="en-IN"/>
        </a:p>
      </dgm:t>
    </dgm:pt>
    <dgm:pt modelId="{D5C79E03-9A2D-4D2C-BDA9-2AC0D3643BE6}" type="sibTrans" cxnId="{813453A4-76C3-423B-8510-4FE93397FC18}">
      <dgm:prSet/>
      <dgm:spPr/>
      <dgm:t>
        <a:bodyPr/>
        <a:lstStyle/>
        <a:p>
          <a:endParaRPr lang="en-IN"/>
        </a:p>
      </dgm:t>
    </dgm:pt>
    <dgm:pt modelId="{9C5829A9-9A6E-4854-B746-BDB44C940A0A}">
      <dgm:prSet/>
      <dgm:spPr/>
      <dgm:t>
        <a:bodyPr/>
        <a:lstStyle/>
        <a:p>
          <a:pPr>
            <a:buFont typeface="Arial" panose="020B0604020202020204" pitchFamily="34" charset="0"/>
            <a:buChar char="•"/>
          </a:pPr>
          <a:r>
            <a:rPr lang="en-US" b="0" i="0"/>
            <a:t>Working persons high possibality to be a defaulter.</a:t>
          </a:r>
        </a:p>
      </dgm:t>
    </dgm:pt>
    <dgm:pt modelId="{BA5F75AB-1F95-4319-B0D9-5AD80699327D}" type="parTrans" cxnId="{28951A49-10BE-4143-B6D5-C91693D7F21D}">
      <dgm:prSet/>
      <dgm:spPr/>
      <dgm:t>
        <a:bodyPr/>
        <a:lstStyle/>
        <a:p>
          <a:endParaRPr lang="en-IN"/>
        </a:p>
      </dgm:t>
    </dgm:pt>
    <dgm:pt modelId="{18E1287D-7A62-42BF-82AE-69B6E4BF3F83}" type="sibTrans" cxnId="{28951A49-10BE-4143-B6D5-C91693D7F21D}">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C4B8DBB1-0A32-46C8-8EC9-4C542C9C91CF}" type="pres">
      <dgm:prSet presAssocID="{261A4CBA-2F60-4938-9D01-D1764AF66667}" presName="parentText" presStyleLbl="node1" presStyleIdx="0" presStyleCnt="2">
        <dgm:presLayoutVars>
          <dgm:chMax val="0"/>
          <dgm:bulletEnabled val="1"/>
        </dgm:presLayoutVars>
      </dgm:prSet>
      <dgm:spPr/>
    </dgm:pt>
    <dgm:pt modelId="{85BA2FDC-9500-43B8-B443-8B1B3B323772}" type="pres">
      <dgm:prSet presAssocID="{D5C79E03-9A2D-4D2C-BDA9-2AC0D3643BE6}" presName="spacer" presStyleCnt="0"/>
      <dgm:spPr/>
    </dgm:pt>
    <dgm:pt modelId="{F10C0C46-81C3-4329-B963-CFF05AB4C824}" type="pres">
      <dgm:prSet presAssocID="{9C5829A9-9A6E-4854-B746-BDB44C940A0A}"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9BB99A0F-3E03-435A-B8E3-1E090F05FCB3}" type="presOf" srcId="{261A4CBA-2F60-4938-9D01-D1764AF66667}" destId="{C4B8DBB1-0A32-46C8-8EC9-4C542C9C91CF}" srcOrd="0" destOrd="0" presId="urn:microsoft.com/office/officeart/2005/8/layout/vList2"/>
    <dgm:cxn modelId="{CA7B6D22-B274-4A79-99A6-949C424B1889}" type="presOf" srcId="{9C5829A9-9A6E-4854-B746-BDB44C940A0A}" destId="{F10C0C46-81C3-4329-B963-CFF05AB4C824}" srcOrd="0" destOrd="0" presId="urn:microsoft.com/office/officeart/2005/8/layout/vList2"/>
    <dgm:cxn modelId="{28951A49-10BE-4143-B6D5-C91693D7F21D}" srcId="{1EEDFC2F-22B5-4C98-8EDD-0CEDBE6B7A7C}" destId="{9C5829A9-9A6E-4854-B746-BDB44C940A0A}" srcOrd="1" destOrd="0" parTransId="{BA5F75AB-1F95-4319-B0D9-5AD80699327D}" sibTransId="{18E1287D-7A62-42BF-82AE-69B6E4BF3F83}"/>
    <dgm:cxn modelId="{813453A4-76C3-423B-8510-4FE93397FC18}" srcId="{1EEDFC2F-22B5-4C98-8EDD-0CEDBE6B7A7C}" destId="{261A4CBA-2F60-4938-9D01-D1764AF66667}" srcOrd="0" destOrd="0" parTransId="{0C82BC39-369B-4B36-9803-7B4FB9DF5DD1}" sibTransId="{D5C79E03-9A2D-4D2C-BDA9-2AC0D3643BE6}"/>
    <dgm:cxn modelId="{C1917DC7-596A-4F64-9E64-EC1E0316AB03}" type="presParOf" srcId="{DD3043AF-393E-40B9-9689-4BFE617AED38}" destId="{C4B8DBB1-0A32-46C8-8EC9-4C542C9C91CF}" srcOrd="0" destOrd="0" presId="urn:microsoft.com/office/officeart/2005/8/layout/vList2"/>
    <dgm:cxn modelId="{20FC02D5-C589-4852-BEB8-B09DB59496DA}" type="presParOf" srcId="{DD3043AF-393E-40B9-9689-4BFE617AED38}" destId="{85BA2FDC-9500-43B8-B443-8B1B3B323772}" srcOrd="1" destOrd="0" presId="urn:microsoft.com/office/officeart/2005/8/layout/vList2"/>
    <dgm:cxn modelId="{8469AD2E-002B-42ED-8433-84B43C76F210}" type="presParOf" srcId="{DD3043AF-393E-40B9-9689-4BFE617AED38}" destId="{F10C0C46-81C3-4329-B963-CFF05AB4C82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BF18F8-691E-4630-BC30-FD743CF9F4A4}">
      <dgm:prSet/>
      <dgm:spPr/>
      <dgm:t>
        <a:bodyPr/>
        <a:lstStyle/>
        <a:p>
          <a:pPr>
            <a:buFont typeface="Arial" panose="020B0604020202020204" pitchFamily="34" charset="0"/>
            <a:buChar char="•"/>
          </a:pPr>
          <a:r>
            <a:rPr lang="en-US" b="0" i="0" dirty="0"/>
            <a:t>Males are low </a:t>
          </a:r>
          <a:r>
            <a:rPr lang="en-US" b="0" i="0" dirty="0" err="1"/>
            <a:t>probabelity</a:t>
          </a:r>
          <a:r>
            <a:rPr lang="en-US" b="0" i="0" dirty="0"/>
            <a:t> to become a defaulter.</a:t>
          </a:r>
        </a:p>
      </dgm:t>
    </dgm:pt>
    <dgm:pt modelId="{10D3BF7A-352E-448D-8D87-7615C012FC9D}" type="parTrans" cxnId="{B68F16AE-C52D-4A32-B07D-95B4CBBC6D75}">
      <dgm:prSet/>
      <dgm:spPr/>
      <dgm:t>
        <a:bodyPr/>
        <a:lstStyle/>
        <a:p>
          <a:endParaRPr lang="en-IN"/>
        </a:p>
      </dgm:t>
    </dgm:pt>
    <dgm:pt modelId="{7A18B84A-AA6B-4A01-B5E6-05A37CB3F982}" type="sibTrans" cxnId="{B68F16AE-C52D-4A32-B07D-95B4CBBC6D75}">
      <dgm:prSet/>
      <dgm:spPr/>
      <dgm:t>
        <a:bodyPr/>
        <a:lstStyle/>
        <a:p>
          <a:endParaRPr lang="en-IN"/>
        </a:p>
      </dgm:t>
    </dgm:pt>
    <dgm:pt modelId="{0A174A8B-4EF0-4354-A290-AE4E0FF52FFC}">
      <dgm:prSet/>
      <dgm:spPr/>
      <dgm:t>
        <a:bodyPr/>
        <a:lstStyle/>
        <a:p>
          <a:pPr>
            <a:buFont typeface="Arial" panose="020B0604020202020204" pitchFamily="34" charset="0"/>
            <a:buChar char="•"/>
          </a:pPr>
          <a:r>
            <a:rPr lang="en-US" b="0" i="0"/>
            <a:t>Females are high probabelity to become a defaulter.</a:t>
          </a:r>
        </a:p>
      </dgm:t>
    </dgm:pt>
    <dgm:pt modelId="{53379543-B995-4D21-BD47-BB741BEC4129}" type="parTrans" cxnId="{C82CDD4A-8889-4358-A1E4-15E5BA2B9ED6}">
      <dgm:prSet/>
      <dgm:spPr/>
      <dgm:t>
        <a:bodyPr/>
        <a:lstStyle/>
        <a:p>
          <a:endParaRPr lang="en-IN"/>
        </a:p>
      </dgm:t>
    </dgm:pt>
    <dgm:pt modelId="{F30AADC8-1C0E-45F6-87A8-F40B97DDB503}" type="sibTrans" cxnId="{C82CDD4A-8889-4358-A1E4-15E5BA2B9ED6}">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ABA56D35-0443-4484-B452-3064AF3475C1}" type="pres">
      <dgm:prSet presAssocID="{78BF18F8-691E-4630-BC30-FD743CF9F4A4}" presName="parentText" presStyleLbl="node1" presStyleIdx="0" presStyleCnt="2">
        <dgm:presLayoutVars>
          <dgm:chMax val="0"/>
          <dgm:bulletEnabled val="1"/>
        </dgm:presLayoutVars>
      </dgm:prSet>
      <dgm:spPr/>
    </dgm:pt>
    <dgm:pt modelId="{9F05AB3D-194A-4ED0-97F4-D9C650CB2E10}" type="pres">
      <dgm:prSet presAssocID="{7A18B84A-AA6B-4A01-B5E6-05A37CB3F982}" presName="spacer" presStyleCnt="0"/>
      <dgm:spPr/>
    </dgm:pt>
    <dgm:pt modelId="{5F90EB1C-2BCA-4D40-B777-B98C8856D230}" type="pres">
      <dgm:prSet presAssocID="{0A174A8B-4EF0-4354-A290-AE4E0FF52FFC}"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AD0A0A23-B8FD-4D34-A2A4-A513005C614C}" type="presOf" srcId="{0A174A8B-4EF0-4354-A290-AE4E0FF52FFC}" destId="{5F90EB1C-2BCA-4D40-B777-B98C8856D230}" srcOrd="0" destOrd="0" presId="urn:microsoft.com/office/officeart/2005/8/layout/vList2"/>
    <dgm:cxn modelId="{9296ED48-6D05-4A1E-BF1C-265633D5FED0}" type="presOf" srcId="{78BF18F8-691E-4630-BC30-FD743CF9F4A4}" destId="{ABA56D35-0443-4484-B452-3064AF3475C1}" srcOrd="0" destOrd="0" presId="urn:microsoft.com/office/officeart/2005/8/layout/vList2"/>
    <dgm:cxn modelId="{C82CDD4A-8889-4358-A1E4-15E5BA2B9ED6}" srcId="{1EEDFC2F-22B5-4C98-8EDD-0CEDBE6B7A7C}" destId="{0A174A8B-4EF0-4354-A290-AE4E0FF52FFC}" srcOrd="1" destOrd="0" parTransId="{53379543-B995-4D21-BD47-BB741BEC4129}" sibTransId="{F30AADC8-1C0E-45F6-87A8-F40B97DDB503}"/>
    <dgm:cxn modelId="{B68F16AE-C52D-4A32-B07D-95B4CBBC6D75}" srcId="{1EEDFC2F-22B5-4C98-8EDD-0CEDBE6B7A7C}" destId="{78BF18F8-691E-4630-BC30-FD743CF9F4A4}" srcOrd="0" destOrd="0" parTransId="{10D3BF7A-352E-448D-8D87-7615C012FC9D}" sibTransId="{7A18B84A-AA6B-4A01-B5E6-05A37CB3F982}"/>
    <dgm:cxn modelId="{52AD91E7-3F85-4DE5-8203-0F4EFB4EC298}" type="presParOf" srcId="{DD3043AF-393E-40B9-9689-4BFE617AED38}" destId="{ABA56D35-0443-4484-B452-3064AF3475C1}" srcOrd="0" destOrd="0" presId="urn:microsoft.com/office/officeart/2005/8/layout/vList2"/>
    <dgm:cxn modelId="{F9B45BC9-DEFD-4D88-80D5-B35736D8F081}" type="presParOf" srcId="{DD3043AF-393E-40B9-9689-4BFE617AED38}" destId="{9F05AB3D-194A-4ED0-97F4-D9C650CB2E10}" srcOrd="1" destOrd="0" presId="urn:microsoft.com/office/officeart/2005/8/layout/vList2"/>
    <dgm:cxn modelId="{5EC4FFA1-6B58-432C-A065-D963FCEF04CB}" type="presParOf" srcId="{DD3043AF-393E-40B9-9689-4BFE617AED38}" destId="{5F90EB1C-2BCA-4D40-B777-B98C8856D23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3EDB6E0-C200-4AAE-B289-562B4AE453B2}">
      <dgm:prSet/>
      <dgm:spPr/>
      <dgm:t>
        <a:bodyPr/>
        <a:lstStyle/>
        <a:p>
          <a:pPr>
            <a:buFont typeface="Arial" panose="020B0604020202020204" pitchFamily="34" charset="0"/>
            <a:buChar char="•"/>
          </a:pPr>
          <a:r>
            <a:rPr lang="en-US" b="0" i="0"/>
            <a:t>Who have not a house they are low probabelity to become a defaulter.</a:t>
          </a:r>
        </a:p>
      </dgm:t>
    </dgm:pt>
    <dgm:pt modelId="{D0AFD405-10B6-48AC-9257-C4B779F9836B}" type="parTrans" cxnId="{BC88256F-5B16-4574-A8D7-4F59F96C0DBF}">
      <dgm:prSet/>
      <dgm:spPr/>
      <dgm:t>
        <a:bodyPr/>
        <a:lstStyle/>
        <a:p>
          <a:endParaRPr lang="en-IN"/>
        </a:p>
      </dgm:t>
    </dgm:pt>
    <dgm:pt modelId="{707A2B24-931F-4B0E-8B0B-9B8640FA9903}" type="sibTrans" cxnId="{BC88256F-5B16-4574-A8D7-4F59F96C0DBF}">
      <dgm:prSet/>
      <dgm:spPr/>
      <dgm:t>
        <a:bodyPr/>
        <a:lstStyle/>
        <a:p>
          <a:endParaRPr lang="en-IN"/>
        </a:p>
      </dgm:t>
    </dgm:pt>
    <dgm:pt modelId="{4FD84A8F-B90B-438D-8DD0-434A61B7E9A1}">
      <dgm:prSet/>
      <dgm:spPr/>
      <dgm:t>
        <a:bodyPr/>
        <a:lstStyle/>
        <a:p>
          <a:pPr>
            <a:buFont typeface="Arial" panose="020B0604020202020204" pitchFamily="34" charset="0"/>
            <a:buChar char="•"/>
          </a:pPr>
          <a:r>
            <a:rPr lang="en-US" b="0" i="0"/>
            <a:t>Who have a house they are high probabelity to become a defaulter.</a:t>
          </a:r>
        </a:p>
      </dgm:t>
    </dgm:pt>
    <dgm:pt modelId="{6237A5CB-D347-499A-9620-D5DC84681FDB}" type="parTrans" cxnId="{81395D83-D25B-42FD-8411-FBA3ADD91935}">
      <dgm:prSet/>
      <dgm:spPr/>
      <dgm:t>
        <a:bodyPr/>
        <a:lstStyle/>
        <a:p>
          <a:endParaRPr lang="en-IN"/>
        </a:p>
      </dgm:t>
    </dgm:pt>
    <dgm:pt modelId="{2603E386-7A82-4666-8865-C538CF3A744E}" type="sibTrans" cxnId="{81395D83-D25B-42FD-8411-FBA3ADD91935}">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9379D241-E42B-4D20-B216-DF8F0B5C0179}" type="pres">
      <dgm:prSet presAssocID="{C3EDB6E0-C200-4AAE-B289-562B4AE453B2}" presName="parentText" presStyleLbl="node1" presStyleIdx="0" presStyleCnt="2">
        <dgm:presLayoutVars>
          <dgm:chMax val="0"/>
          <dgm:bulletEnabled val="1"/>
        </dgm:presLayoutVars>
      </dgm:prSet>
      <dgm:spPr/>
    </dgm:pt>
    <dgm:pt modelId="{136D4C78-7441-4A5B-AD46-7C4DC361887B}" type="pres">
      <dgm:prSet presAssocID="{707A2B24-931F-4B0E-8B0B-9B8640FA9903}" presName="spacer" presStyleCnt="0"/>
      <dgm:spPr/>
    </dgm:pt>
    <dgm:pt modelId="{ABA5E451-B9A3-4993-A08C-C9F4CD063FFA}" type="pres">
      <dgm:prSet presAssocID="{4FD84A8F-B90B-438D-8DD0-434A61B7E9A1}"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BC88256F-5B16-4574-A8D7-4F59F96C0DBF}" srcId="{1EEDFC2F-22B5-4C98-8EDD-0CEDBE6B7A7C}" destId="{C3EDB6E0-C200-4AAE-B289-562B4AE453B2}" srcOrd="0" destOrd="0" parTransId="{D0AFD405-10B6-48AC-9257-C4B779F9836B}" sibTransId="{707A2B24-931F-4B0E-8B0B-9B8640FA9903}"/>
    <dgm:cxn modelId="{81395D83-D25B-42FD-8411-FBA3ADD91935}" srcId="{1EEDFC2F-22B5-4C98-8EDD-0CEDBE6B7A7C}" destId="{4FD84A8F-B90B-438D-8DD0-434A61B7E9A1}" srcOrd="1" destOrd="0" parTransId="{6237A5CB-D347-499A-9620-D5DC84681FDB}" sibTransId="{2603E386-7A82-4666-8865-C538CF3A744E}"/>
    <dgm:cxn modelId="{6D16B9C8-9669-4877-982F-92B0E0598A58}" type="presOf" srcId="{4FD84A8F-B90B-438D-8DD0-434A61B7E9A1}" destId="{ABA5E451-B9A3-4993-A08C-C9F4CD063FFA}" srcOrd="0" destOrd="0" presId="urn:microsoft.com/office/officeart/2005/8/layout/vList2"/>
    <dgm:cxn modelId="{FB6D25D8-291C-451C-8A27-0941D610C04D}" type="presOf" srcId="{C3EDB6E0-C200-4AAE-B289-562B4AE453B2}" destId="{9379D241-E42B-4D20-B216-DF8F0B5C0179}" srcOrd="0" destOrd="0" presId="urn:microsoft.com/office/officeart/2005/8/layout/vList2"/>
    <dgm:cxn modelId="{161EB6CB-94BE-4A9B-86DF-1FA182B863BF}" type="presParOf" srcId="{DD3043AF-393E-40B9-9689-4BFE617AED38}" destId="{9379D241-E42B-4D20-B216-DF8F0B5C0179}" srcOrd="0" destOrd="0" presId="urn:microsoft.com/office/officeart/2005/8/layout/vList2"/>
    <dgm:cxn modelId="{87A59404-A807-4C0D-B073-55005723B417}" type="presParOf" srcId="{DD3043AF-393E-40B9-9689-4BFE617AED38}" destId="{136D4C78-7441-4A5B-AD46-7C4DC361887B}" srcOrd="1" destOrd="0" presId="urn:microsoft.com/office/officeart/2005/8/layout/vList2"/>
    <dgm:cxn modelId="{8BF30A11-CD8D-4626-B9AC-777EC84D53D7}" type="presParOf" srcId="{DD3043AF-393E-40B9-9689-4BFE617AED38}" destId="{ABA5E451-B9A3-4993-A08C-C9F4CD063FF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6E65359-81F1-4B97-89EE-9F3DD21DBBD9}">
      <dgm:prSet/>
      <dgm:spPr/>
      <dgm:t>
        <a:bodyPr/>
        <a:lstStyle/>
        <a:p>
          <a:pPr>
            <a:buFont typeface="Arial" panose="020B0604020202020204" pitchFamily="34" charset="0"/>
            <a:buChar char="•"/>
          </a:pPr>
          <a:r>
            <a:rPr lang="en-US" b="0" i="0"/>
            <a:t>Who have cars they are low probabelity to become a defaulters.</a:t>
          </a:r>
        </a:p>
      </dgm:t>
    </dgm:pt>
    <dgm:pt modelId="{25D0BEA3-7567-4164-9D98-CE8CA0771CA7}" type="parTrans" cxnId="{F01DD205-FC0C-46CD-9CA7-F52C7345C808}">
      <dgm:prSet/>
      <dgm:spPr/>
      <dgm:t>
        <a:bodyPr/>
        <a:lstStyle/>
        <a:p>
          <a:endParaRPr lang="en-IN"/>
        </a:p>
      </dgm:t>
    </dgm:pt>
    <dgm:pt modelId="{08ACABA1-B15F-4F05-88F3-6701F2E01DDD}" type="sibTrans" cxnId="{F01DD205-FC0C-46CD-9CA7-F52C7345C808}">
      <dgm:prSet/>
      <dgm:spPr/>
      <dgm:t>
        <a:bodyPr/>
        <a:lstStyle/>
        <a:p>
          <a:endParaRPr lang="en-IN"/>
        </a:p>
      </dgm:t>
    </dgm:pt>
    <dgm:pt modelId="{B7214B90-4D44-406A-9C19-87F96756E1CD}">
      <dgm:prSet/>
      <dgm:spPr/>
      <dgm:t>
        <a:bodyPr/>
        <a:lstStyle/>
        <a:p>
          <a:pPr>
            <a:buFont typeface="Arial" panose="020B0604020202020204" pitchFamily="34" charset="0"/>
            <a:buChar char="•"/>
          </a:pPr>
          <a:r>
            <a:rPr lang="en-US" b="0" i="0"/>
            <a:t>Who doesn't have cars they are high probabelity to become a defaulters.</a:t>
          </a:r>
        </a:p>
      </dgm:t>
    </dgm:pt>
    <dgm:pt modelId="{C9384554-E7D5-449D-B869-ADAE8C104CB7}" type="parTrans" cxnId="{80810D74-6EF0-4178-BD45-47654A9B3E27}">
      <dgm:prSet/>
      <dgm:spPr/>
      <dgm:t>
        <a:bodyPr/>
        <a:lstStyle/>
        <a:p>
          <a:endParaRPr lang="en-IN"/>
        </a:p>
      </dgm:t>
    </dgm:pt>
    <dgm:pt modelId="{7A5A2515-1239-494F-B593-A3829230A476}" type="sibTrans" cxnId="{80810D74-6EF0-4178-BD45-47654A9B3E27}">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99972E2D-DC70-4820-8316-5C99C2C9B051}" type="pres">
      <dgm:prSet presAssocID="{F6E65359-81F1-4B97-89EE-9F3DD21DBBD9}" presName="parentText" presStyleLbl="node1" presStyleIdx="0" presStyleCnt="2" custLinFactY="-8590" custLinFactNeighborX="-1608" custLinFactNeighborY="-100000">
        <dgm:presLayoutVars>
          <dgm:chMax val="0"/>
          <dgm:bulletEnabled val="1"/>
        </dgm:presLayoutVars>
      </dgm:prSet>
      <dgm:spPr/>
    </dgm:pt>
    <dgm:pt modelId="{F4B36159-C69A-44C7-BAA4-85232B063FB6}" type="pres">
      <dgm:prSet presAssocID="{08ACABA1-B15F-4F05-88F3-6701F2E01DDD}" presName="spacer" presStyleCnt="0"/>
      <dgm:spPr/>
    </dgm:pt>
    <dgm:pt modelId="{A1DCABA7-F681-4646-844D-C28138F85626}" type="pres">
      <dgm:prSet presAssocID="{B7214B90-4D44-406A-9C19-87F96756E1CD}"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F01DD205-FC0C-46CD-9CA7-F52C7345C808}" srcId="{1EEDFC2F-22B5-4C98-8EDD-0CEDBE6B7A7C}" destId="{F6E65359-81F1-4B97-89EE-9F3DD21DBBD9}" srcOrd="0" destOrd="0" parTransId="{25D0BEA3-7567-4164-9D98-CE8CA0771CA7}" sibTransId="{08ACABA1-B15F-4F05-88F3-6701F2E01DDD}"/>
    <dgm:cxn modelId="{5B95CA21-7979-43E8-B119-9C099FF1D480}" type="presOf" srcId="{F6E65359-81F1-4B97-89EE-9F3DD21DBBD9}" destId="{99972E2D-DC70-4820-8316-5C99C2C9B051}" srcOrd="0" destOrd="0" presId="urn:microsoft.com/office/officeart/2005/8/layout/vList2"/>
    <dgm:cxn modelId="{80810D74-6EF0-4178-BD45-47654A9B3E27}" srcId="{1EEDFC2F-22B5-4C98-8EDD-0CEDBE6B7A7C}" destId="{B7214B90-4D44-406A-9C19-87F96756E1CD}" srcOrd="1" destOrd="0" parTransId="{C9384554-E7D5-449D-B869-ADAE8C104CB7}" sibTransId="{7A5A2515-1239-494F-B593-A3829230A476}"/>
    <dgm:cxn modelId="{89229594-4A72-4011-928E-6291BCE6EBB0}" type="presOf" srcId="{B7214B90-4D44-406A-9C19-87F96756E1CD}" destId="{A1DCABA7-F681-4646-844D-C28138F85626}" srcOrd="0" destOrd="0" presId="urn:microsoft.com/office/officeart/2005/8/layout/vList2"/>
    <dgm:cxn modelId="{120BD345-E518-4603-8D57-8E6362333699}" type="presParOf" srcId="{DD3043AF-393E-40B9-9689-4BFE617AED38}" destId="{99972E2D-DC70-4820-8316-5C99C2C9B051}" srcOrd="0" destOrd="0" presId="urn:microsoft.com/office/officeart/2005/8/layout/vList2"/>
    <dgm:cxn modelId="{2EF12FF0-0327-47EE-9793-9241370D6CD4}" type="presParOf" srcId="{DD3043AF-393E-40B9-9689-4BFE617AED38}" destId="{F4B36159-C69A-44C7-BAA4-85232B063FB6}" srcOrd="1" destOrd="0" presId="urn:microsoft.com/office/officeart/2005/8/layout/vList2"/>
    <dgm:cxn modelId="{A5819580-7FAC-4FCE-87AD-099B46DA4AFF}" type="presParOf" srcId="{DD3043AF-393E-40B9-9689-4BFE617AED38}" destId="{A1DCABA7-F681-4646-844D-C28138F8562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E1A8A39-5C08-49EC-A74F-1D714ACF1A4C}">
      <dgm:prSet/>
      <dgm:spPr/>
      <dgm:t>
        <a:bodyPr/>
        <a:lstStyle/>
        <a:p>
          <a:pPr>
            <a:buFont typeface="Arial" panose="020B0604020202020204" pitchFamily="34" charset="0"/>
            <a:buChar char="•"/>
          </a:pPr>
          <a:r>
            <a:rPr lang="en-US" b="0" i="0"/>
            <a:t>Higher education studied applicant low possibility become a defaulter.</a:t>
          </a:r>
        </a:p>
      </dgm:t>
    </dgm:pt>
    <dgm:pt modelId="{FFA451A0-C226-4BF5-BDDE-F9CE668F7D24}" type="parTrans" cxnId="{FD4BE4AC-CF9B-4A34-B71E-5364EF9EFE94}">
      <dgm:prSet/>
      <dgm:spPr/>
      <dgm:t>
        <a:bodyPr/>
        <a:lstStyle/>
        <a:p>
          <a:endParaRPr lang="en-IN"/>
        </a:p>
      </dgm:t>
    </dgm:pt>
    <dgm:pt modelId="{CDB9D752-6D16-4019-B1F1-E38542A44B65}" type="sibTrans" cxnId="{FD4BE4AC-CF9B-4A34-B71E-5364EF9EFE94}">
      <dgm:prSet/>
      <dgm:spPr/>
      <dgm:t>
        <a:bodyPr/>
        <a:lstStyle/>
        <a:p>
          <a:endParaRPr lang="en-IN"/>
        </a:p>
      </dgm:t>
    </dgm:pt>
    <dgm:pt modelId="{C2D0AC0E-69E4-41AA-B0B1-803BB00D14BF}">
      <dgm:prSet/>
      <dgm:spPr/>
      <dgm:t>
        <a:bodyPr/>
        <a:lstStyle/>
        <a:p>
          <a:pPr>
            <a:buFont typeface="Arial" panose="020B0604020202020204" pitchFamily="34" charset="0"/>
            <a:buChar char="•"/>
          </a:pPr>
          <a:r>
            <a:rPr lang="en-US" b="0" i="0"/>
            <a:t>Acadamic degree and secondary are high possibility to become a defaulter.</a:t>
          </a:r>
        </a:p>
      </dgm:t>
    </dgm:pt>
    <dgm:pt modelId="{64870573-6FFC-4071-A206-737D70789EBB}" type="parTrans" cxnId="{44009A56-7916-4C93-94A8-3EB63B2A1A9B}">
      <dgm:prSet/>
      <dgm:spPr/>
      <dgm:t>
        <a:bodyPr/>
        <a:lstStyle/>
        <a:p>
          <a:endParaRPr lang="en-IN"/>
        </a:p>
      </dgm:t>
    </dgm:pt>
    <dgm:pt modelId="{CF090965-8545-46F6-BD8E-8348D5A776DF}" type="sibTrans" cxnId="{44009A56-7916-4C93-94A8-3EB63B2A1A9B}">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5BF82E30-1573-4169-8B64-1F8BA52404DE}" type="pres">
      <dgm:prSet presAssocID="{4E1A8A39-5C08-49EC-A74F-1D714ACF1A4C}" presName="parentText" presStyleLbl="node1" presStyleIdx="0" presStyleCnt="2">
        <dgm:presLayoutVars>
          <dgm:chMax val="0"/>
          <dgm:bulletEnabled val="1"/>
        </dgm:presLayoutVars>
      </dgm:prSet>
      <dgm:spPr/>
    </dgm:pt>
    <dgm:pt modelId="{76A8B9F0-6AB5-4BED-9A1A-80D73E63B36D}" type="pres">
      <dgm:prSet presAssocID="{CDB9D752-6D16-4019-B1F1-E38542A44B65}" presName="spacer" presStyleCnt="0"/>
      <dgm:spPr/>
    </dgm:pt>
    <dgm:pt modelId="{74C7C817-B7FA-4AE9-94B3-D3E22DB7F81B}" type="pres">
      <dgm:prSet presAssocID="{C2D0AC0E-69E4-41AA-B0B1-803BB00D14BF}"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56217371-362A-493B-931E-529908FC67DB}" type="presOf" srcId="{C2D0AC0E-69E4-41AA-B0B1-803BB00D14BF}" destId="{74C7C817-B7FA-4AE9-94B3-D3E22DB7F81B}" srcOrd="0" destOrd="0" presId="urn:microsoft.com/office/officeart/2005/8/layout/vList2"/>
    <dgm:cxn modelId="{44009A56-7916-4C93-94A8-3EB63B2A1A9B}" srcId="{1EEDFC2F-22B5-4C98-8EDD-0CEDBE6B7A7C}" destId="{C2D0AC0E-69E4-41AA-B0B1-803BB00D14BF}" srcOrd="1" destOrd="0" parTransId="{64870573-6FFC-4071-A206-737D70789EBB}" sibTransId="{CF090965-8545-46F6-BD8E-8348D5A776DF}"/>
    <dgm:cxn modelId="{28E34683-AE18-4360-AC27-B5CBA1D5EE07}" type="presOf" srcId="{4E1A8A39-5C08-49EC-A74F-1D714ACF1A4C}" destId="{5BF82E30-1573-4169-8B64-1F8BA52404DE}" srcOrd="0" destOrd="0" presId="urn:microsoft.com/office/officeart/2005/8/layout/vList2"/>
    <dgm:cxn modelId="{FD4BE4AC-CF9B-4A34-B71E-5364EF9EFE94}" srcId="{1EEDFC2F-22B5-4C98-8EDD-0CEDBE6B7A7C}" destId="{4E1A8A39-5C08-49EC-A74F-1D714ACF1A4C}" srcOrd="0" destOrd="0" parTransId="{FFA451A0-C226-4BF5-BDDE-F9CE668F7D24}" sibTransId="{CDB9D752-6D16-4019-B1F1-E38542A44B65}"/>
    <dgm:cxn modelId="{BCA10CD5-D9D8-464F-B3A6-AE09EB83932A}" type="presParOf" srcId="{DD3043AF-393E-40B9-9689-4BFE617AED38}" destId="{5BF82E30-1573-4169-8B64-1F8BA52404DE}" srcOrd="0" destOrd="0" presId="urn:microsoft.com/office/officeart/2005/8/layout/vList2"/>
    <dgm:cxn modelId="{2578AE82-B2FA-4943-85B0-440D17B213B8}" type="presParOf" srcId="{DD3043AF-393E-40B9-9689-4BFE617AED38}" destId="{76A8B9F0-6AB5-4BED-9A1A-80D73E63B36D}" srcOrd="1" destOrd="0" presId="urn:microsoft.com/office/officeart/2005/8/layout/vList2"/>
    <dgm:cxn modelId="{D3995371-055E-4EC0-833E-F222013A5481}" type="presParOf" srcId="{DD3043AF-393E-40B9-9689-4BFE617AED38}" destId="{74C7C817-B7FA-4AE9-94B3-D3E22DB7F8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7395DA6-C823-4AED-A38C-69822F3BF0D9}">
      <dgm:prSet/>
      <dgm:spPr/>
      <dgm:t>
        <a:bodyPr/>
        <a:lstStyle/>
        <a:p>
          <a:pPr>
            <a:buFont typeface="Arial" panose="020B0604020202020204" pitchFamily="34" charset="0"/>
            <a:buChar char="•"/>
          </a:pPr>
          <a:r>
            <a:rPr lang="en-US" b="0" i="0" dirty="0"/>
            <a:t>Manager, core staff, accountant,drivers,private service staff, Hr and It staff are low probability to become a defaulter.</a:t>
          </a:r>
        </a:p>
      </dgm:t>
    </dgm:pt>
    <dgm:pt modelId="{B6B81D8A-AB32-4143-A258-4E3FC42B6580}" type="parTrans" cxnId="{0AA0C26C-C6EE-45F9-8D2D-341CC4CEA64B}">
      <dgm:prSet/>
      <dgm:spPr/>
      <dgm:t>
        <a:bodyPr/>
        <a:lstStyle/>
        <a:p>
          <a:endParaRPr lang="en-IN"/>
        </a:p>
      </dgm:t>
    </dgm:pt>
    <dgm:pt modelId="{42D95586-2371-4F56-B95D-E633B0CF4ADD}" type="sibTrans" cxnId="{0AA0C26C-C6EE-45F9-8D2D-341CC4CEA64B}">
      <dgm:prSet/>
      <dgm:spPr/>
      <dgm:t>
        <a:bodyPr/>
        <a:lstStyle/>
        <a:p>
          <a:endParaRPr lang="en-IN"/>
        </a:p>
      </dgm:t>
    </dgm:pt>
    <dgm:pt modelId="{EF1C8C07-AFF5-4AE4-BC0C-4200C5C3B189}">
      <dgm:prSet/>
      <dgm:spPr/>
      <dgm:t>
        <a:bodyPr/>
        <a:lstStyle/>
        <a:p>
          <a:pPr>
            <a:buFont typeface="Arial" panose="020B0604020202020204" pitchFamily="34" charset="0"/>
            <a:buChar char="•"/>
          </a:pPr>
          <a:r>
            <a:rPr lang="en-US" b="0" i="0"/>
            <a:t>Laborers high possibility become a defaulter.</a:t>
          </a:r>
        </a:p>
      </dgm:t>
    </dgm:pt>
    <dgm:pt modelId="{4573EAE7-F3B6-45DE-9FCA-870B975C3D2F}" type="parTrans" cxnId="{D78CE312-234E-4A0C-AE9E-24B0D8D29F6F}">
      <dgm:prSet/>
      <dgm:spPr/>
      <dgm:t>
        <a:bodyPr/>
        <a:lstStyle/>
        <a:p>
          <a:endParaRPr lang="en-IN"/>
        </a:p>
      </dgm:t>
    </dgm:pt>
    <dgm:pt modelId="{391B5E4D-336C-4D76-A292-1B8E83B6FA37}" type="sibTrans" cxnId="{D78CE312-234E-4A0C-AE9E-24B0D8D29F6F}">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EA1265B6-B4BA-4222-99E4-0042150F02E4}" type="pres">
      <dgm:prSet presAssocID="{C7395DA6-C823-4AED-A38C-69822F3BF0D9}" presName="parentText" presStyleLbl="node1" presStyleIdx="0" presStyleCnt="2">
        <dgm:presLayoutVars>
          <dgm:chMax val="0"/>
          <dgm:bulletEnabled val="1"/>
        </dgm:presLayoutVars>
      </dgm:prSet>
      <dgm:spPr/>
    </dgm:pt>
    <dgm:pt modelId="{C2730A0E-395B-43EC-817E-507898BE6C39}" type="pres">
      <dgm:prSet presAssocID="{42D95586-2371-4F56-B95D-E633B0CF4ADD}" presName="spacer" presStyleCnt="0"/>
      <dgm:spPr/>
    </dgm:pt>
    <dgm:pt modelId="{F4D7D1EE-F44C-4AE8-9374-03CE116CF9C0}" type="pres">
      <dgm:prSet presAssocID="{EF1C8C07-AFF5-4AE4-BC0C-4200C5C3B189}"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D78CE312-234E-4A0C-AE9E-24B0D8D29F6F}" srcId="{1EEDFC2F-22B5-4C98-8EDD-0CEDBE6B7A7C}" destId="{EF1C8C07-AFF5-4AE4-BC0C-4200C5C3B189}" srcOrd="1" destOrd="0" parTransId="{4573EAE7-F3B6-45DE-9FCA-870B975C3D2F}" sibTransId="{391B5E4D-336C-4D76-A292-1B8E83B6FA37}"/>
    <dgm:cxn modelId="{0AA0C26C-C6EE-45F9-8D2D-341CC4CEA64B}" srcId="{1EEDFC2F-22B5-4C98-8EDD-0CEDBE6B7A7C}" destId="{C7395DA6-C823-4AED-A38C-69822F3BF0D9}" srcOrd="0" destOrd="0" parTransId="{B6B81D8A-AB32-4143-A258-4E3FC42B6580}" sibTransId="{42D95586-2371-4F56-B95D-E633B0CF4ADD}"/>
    <dgm:cxn modelId="{1D3C1F51-4FD9-4994-9A6A-705D8C4449F1}" type="presOf" srcId="{EF1C8C07-AFF5-4AE4-BC0C-4200C5C3B189}" destId="{F4D7D1EE-F44C-4AE8-9374-03CE116CF9C0}" srcOrd="0" destOrd="0" presId="urn:microsoft.com/office/officeart/2005/8/layout/vList2"/>
    <dgm:cxn modelId="{B51176E4-A268-4C79-9459-98A3B2314F9D}" type="presOf" srcId="{C7395DA6-C823-4AED-A38C-69822F3BF0D9}" destId="{EA1265B6-B4BA-4222-99E4-0042150F02E4}" srcOrd="0" destOrd="0" presId="urn:microsoft.com/office/officeart/2005/8/layout/vList2"/>
    <dgm:cxn modelId="{E4F6864B-7DA3-4540-A13D-A0DA116442E9}" type="presParOf" srcId="{DD3043AF-393E-40B9-9689-4BFE617AED38}" destId="{EA1265B6-B4BA-4222-99E4-0042150F02E4}" srcOrd="0" destOrd="0" presId="urn:microsoft.com/office/officeart/2005/8/layout/vList2"/>
    <dgm:cxn modelId="{E6262447-9ACA-4B6D-B21F-8E4318A343B0}" type="presParOf" srcId="{DD3043AF-393E-40B9-9689-4BFE617AED38}" destId="{C2730A0E-395B-43EC-817E-507898BE6C39}" srcOrd="1" destOrd="0" presId="urn:microsoft.com/office/officeart/2005/8/layout/vList2"/>
    <dgm:cxn modelId="{0DC6C366-A1F4-4AFB-810C-88248F2A2FDB}" type="presParOf" srcId="{DD3043AF-393E-40B9-9689-4BFE617AED38}" destId="{F4D7D1EE-F44C-4AE8-9374-03CE116CF9C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31069B8-B0A9-467F-8046-25CF0BB27B83}">
      <dgm:prSet/>
      <dgm:spPr/>
      <dgm:t>
        <a:bodyPr/>
        <a:lstStyle/>
        <a:p>
          <a:pPr>
            <a:buFont typeface="Arial" panose="020B0604020202020204" pitchFamily="34" charset="0"/>
            <a:buChar char="•"/>
          </a:pPr>
          <a:r>
            <a:rPr lang="en-US" b="0" i="0"/>
            <a:t>Rovolving loans are low probability to become a defaulter.</a:t>
          </a:r>
        </a:p>
      </dgm:t>
    </dgm:pt>
    <dgm:pt modelId="{80FD360C-B1C2-418E-994C-49B407EAF7EE}" type="parTrans" cxnId="{6CBA59D2-220C-42D9-91A9-DF12CB6EA901}">
      <dgm:prSet/>
      <dgm:spPr/>
      <dgm:t>
        <a:bodyPr/>
        <a:lstStyle/>
        <a:p>
          <a:endParaRPr lang="en-IN"/>
        </a:p>
      </dgm:t>
    </dgm:pt>
    <dgm:pt modelId="{B8E01A52-BF3A-474E-8C66-480BE0F94DC0}" type="sibTrans" cxnId="{6CBA59D2-220C-42D9-91A9-DF12CB6EA901}">
      <dgm:prSet/>
      <dgm:spPr/>
      <dgm:t>
        <a:bodyPr/>
        <a:lstStyle/>
        <a:p>
          <a:endParaRPr lang="en-IN"/>
        </a:p>
      </dgm:t>
    </dgm:pt>
    <dgm:pt modelId="{45FCDCC9-49E1-48CE-AE52-10D7A08415B3}">
      <dgm:prSet/>
      <dgm:spPr/>
      <dgm:t>
        <a:bodyPr/>
        <a:lstStyle/>
        <a:p>
          <a:pPr>
            <a:buFont typeface="Arial" panose="020B0604020202020204" pitchFamily="34" charset="0"/>
            <a:buChar char="•"/>
          </a:pPr>
          <a:r>
            <a:rPr lang="en-US" b="0" i="0"/>
            <a:t>Cash loans are high probability to become a defaulter.</a:t>
          </a:r>
        </a:p>
      </dgm:t>
    </dgm:pt>
    <dgm:pt modelId="{428A7338-4F0F-4A61-9199-256DEC1F8EDD}" type="parTrans" cxnId="{B12FAA6B-4237-49E0-95B9-6118CA87BBD2}">
      <dgm:prSet/>
      <dgm:spPr/>
      <dgm:t>
        <a:bodyPr/>
        <a:lstStyle/>
        <a:p>
          <a:endParaRPr lang="en-IN"/>
        </a:p>
      </dgm:t>
    </dgm:pt>
    <dgm:pt modelId="{BD0F565D-E4C5-4697-99EF-B8C13A061D5F}" type="sibTrans" cxnId="{B12FAA6B-4237-49E0-95B9-6118CA87BBD2}">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AF82C009-0083-42CC-9EBB-1B99A27D98B2}" type="pres">
      <dgm:prSet presAssocID="{E31069B8-B0A9-467F-8046-25CF0BB27B83}" presName="parentText" presStyleLbl="node1" presStyleIdx="0" presStyleCnt="2">
        <dgm:presLayoutVars>
          <dgm:chMax val="0"/>
          <dgm:bulletEnabled val="1"/>
        </dgm:presLayoutVars>
      </dgm:prSet>
      <dgm:spPr/>
    </dgm:pt>
    <dgm:pt modelId="{BA326FE8-FB9D-48C1-A72A-96DD15C91794}" type="pres">
      <dgm:prSet presAssocID="{B8E01A52-BF3A-474E-8C66-480BE0F94DC0}" presName="spacer" presStyleCnt="0"/>
      <dgm:spPr/>
    </dgm:pt>
    <dgm:pt modelId="{58A414F2-D741-46BA-A7CC-50051A6B5319}" type="pres">
      <dgm:prSet presAssocID="{45FCDCC9-49E1-48CE-AE52-10D7A08415B3}"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B12FAA6B-4237-49E0-95B9-6118CA87BBD2}" srcId="{1EEDFC2F-22B5-4C98-8EDD-0CEDBE6B7A7C}" destId="{45FCDCC9-49E1-48CE-AE52-10D7A08415B3}" srcOrd="1" destOrd="0" parTransId="{428A7338-4F0F-4A61-9199-256DEC1F8EDD}" sibTransId="{BD0F565D-E4C5-4697-99EF-B8C13A061D5F}"/>
    <dgm:cxn modelId="{5EEAF989-2A26-48E4-A51F-E1E33001A6C6}" type="presOf" srcId="{E31069B8-B0A9-467F-8046-25CF0BB27B83}" destId="{AF82C009-0083-42CC-9EBB-1B99A27D98B2}" srcOrd="0" destOrd="0" presId="urn:microsoft.com/office/officeart/2005/8/layout/vList2"/>
    <dgm:cxn modelId="{CE65E69C-2A50-40EA-98CD-5F984FB6AB59}" type="presOf" srcId="{45FCDCC9-49E1-48CE-AE52-10D7A08415B3}" destId="{58A414F2-D741-46BA-A7CC-50051A6B5319}" srcOrd="0" destOrd="0" presId="urn:microsoft.com/office/officeart/2005/8/layout/vList2"/>
    <dgm:cxn modelId="{6CBA59D2-220C-42D9-91A9-DF12CB6EA901}" srcId="{1EEDFC2F-22B5-4C98-8EDD-0CEDBE6B7A7C}" destId="{E31069B8-B0A9-467F-8046-25CF0BB27B83}" srcOrd="0" destOrd="0" parTransId="{80FD360C-B1C2-418E-994C-49B407EAF7EE}" sibTransId="{B8E01A52-BF3A-474E-8C66-480BE0F94DC0}"/>
    <dgm:cxn modelId="{C3F249C2-D790-4EC0-9FC2-BBA3886BB9BD}" type="presParOf" srcId="{DD3043AF-393E-40B9-9689-4BFE617AED38}" destId="{AF82C009-0083-42CC-9EBB-1B99A27D98B2}" srcOrd="0" destOrd="0" presId="urn:microsoft.com/office/officeart/2005/8/layout/vList2"/>
    <dgm:cxn modelId="{1E6C0BE7-AA3B-430E-97FA-5D3AA1F786F1}" type="presParOf" srcId="{DD3043AF-393E-40B9-9689-4BFE617AED38}" destId="{BA326FE8-FB9D-48C1-A72A-96DD15C91794}" srcOrd="1" destOrd="0" presId="urn:microsoft.com/office/officeart/2005/8/layout/vList2"/>
    <dgm:cxn modelId="{3077DABD-017B-4EB4-82AF-4E6D21048FF4}" type="presParOf" srcId="{DD3043AF-393E-40B9-9689-4BFE617AED38}" destId="{58A414F2-D741-46BA-A7CC-50051A6B531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226FB6E-6339-4673-91B4-27AAF3E4990D}">
      <dgm:prSet/>
      <dgm:spPr/>
      <dgm:t>
        <a:bodyPr/>
        <a:lstStyle/>
        <a:p>
          <a:pPr>
            <a:buFont typeface="Arial" panose="020B0604020202020204" pitchFamily="34" charset="0"/>
            <a:buChar char="•"/>
          </a:pPr>
          <a:r>
            <a:rPr lang="en-US" b="0" i="0"/>
            <a:t>Day Doesnt affect the repayment. Even through Tuesday and Wednesday who get loan they are paying properly.</a:t>
          </a:r>
        </a:p>
      </dgm:t>
    </dgm:pt>
    <dgm:pt modelId="{05A5AD14-1D42-4146-A883-40458416BEAB}" type="parTrans" cxnId="{96FF9999-4510-4E3C-A6D2-5A9BC6C9DEEB}">
      <dgm:prSet/>
      <dgm:spPr/>
      <dgm:t>
        <a:bodyPr/>
        <a:lstStyle/>
        <a:p>
          <a:endParaRPr lang="en-IN"/>
        </a:p>
      </dgm:t>
    </dgm:pt>
    <dgm:pt modelId="{26E6287E-ECAD-4ED4-85DE-84BEE37F8E4E}" type="sibTrans" cxnId="{96FF9999-4510-4E3C-A6D2-5A9BC6C9DEEB}">
      <dgm:prSet/>
      <dgm:spPr/>
      <dgm:t>
        <a:bodyPr/>
        <a:lstStyle/>
        <a:p>
          <a:endParaRPr lang="en-IN"/>
        </a:p>
      </dgm:t>
    </dgm:pt>
    <dgm:pt modelId="{59C35B7B-A35E-4F08-BEA9-1DD4D8C6D95C}">
      <dgm:prSet/>
      <dgm:spPr/>
      <dgm:t>
        <a:bodyPr/>
        <a:lstStyle/>
        <a:p>
          <a:pPr>
            <a:buFont typeface="Arial" panose="020B0604020202020204" pitchFamily="34" charset="0"/>
            <a:buChar char="•"/>
          </a:pPr>
          <a:r>
            <a:rPr lang="en-US" b="0" i="0"/>
            <a:t>60 % peoples dont have car but they pay on time.</a:t>
          </a:r>
        </a:p>
      </dgm:t>
    </dgm:pt>
    <dgm:pt modelId="{E66E7107-9B23-4682-908D-927B8FC7859F}" type="parTrans" cxnId="{866DF122-CB15-42F3-808C-1CDAED30BD72}">
      <dgm:prSet/>
      <dgm:spPr/>
      <dgm:t>
        <a:bodyPr/>
        <a:lstStyle/>
        <a:p>
          <a:endParaRPr lang="en-IN"/>
        </a:p>
      </dgm:t>
    </dgm:pt>
    <dgm:pt modelId="{CBAB7382-9385-4079-B04B-85CE60EA4423}" type="sibTrans" cxnId="{866DF122-CB15-42F3-808C-1CDAED30BD72}">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CAEEF006-B60D-4EDD-9B85-9D0C4BD4D968}" type="pres">
      <dgm:prSet presAssocID="{8226FB6E-6339-4673-91B4-27AAF3E4990D}" presName="parentText" presStyleLbl="node1" presStyleIdx="0" presStyleCnt="2">
        <dgm:presLayoutVars>
          <dgm:chMax val="0"/>
          <dgm:bulletEnabled val="1"/>
        </dgm:presLayoutVars>
      </dgm:prSet>
      <dgm:spPr/>
    </dgm:pt>
    <dgm:pt modelId="{7D694380-A174-42D8-9215-AB146129C18B}" type="pres">
      <dgm:prSet presAssocID="{26E6287E-ECAD-4ED4-85DE-84BEE37F8E4E}" presName="spacer" presStyleCnt="0"/>
      <dgm:spPr/>
    </dgm:pt>
    <dgm:pt modelId="{BCCEE042-D8E9-4850-BC9A-A157AF4B73A9}" type="pres">
      <dgm:prSet presAssocID="{59C35B7B-A35E-4F08-BEA9-1DD4D8C6D95C}"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866DF122-CB15-42F3-808C-1CDAED30BD72}" srcId="{1EEDFC2F-22B5-4C98-8EDD-0CEDBE6B7A7C}" destId="{59C35B7B-A35E-4F08-BEA9-1DD4D8C6D95C}" srcOrd="1" destOrd="0" parTransId="{E66E7107-9B23-4682-908D-927B8FC7859F}" sibTransId="{CBAB7382-9385-4079-B04B-85CE60EA4423}"/>
    <dgm:cxn modelId="{98592827-50C6-4306-9852-1B97D957A796}" type="presOf" srcId="{8226FB6E-6339-4673-91B4-27AAF3E4990D}" destId="{CAEEF006-B60D-4EDD-9B85-9D0C4BD4D968}" srcOrd="0" destOrd="0" presId="urn:microsoft.com/office/officeart/2005/8/layout/vList2"/>
    <dgm:cxn modelId="{1D954528-83C4-413B-836E-14F6D5292865}" type="presOf" srcId="{59C35B7B-A35E-4F08-BEA9-1DD4D8C6D95C}" destId="{BCCEE042-D8E9-4850-BC9A-A157AF4B73A9}" srcOrd="0" destOrd="0" presId="urn:microsoft.com/office/officeart/2005/8/layout/vList2"/>
    <dgm:cxn modelId="{96FF9999-4510-4E3C-A6D2-5A9BC6C9DEEB}" srcId="{1EEDFC2F-22B5-4C98-8EDD-0CEDBE6B7A7C}" destId="{8226FB6E-6339-4673-91B4-27AAF3E4990D}" srcOrd="0" destOrd="0" parTransId="{05A5AD14-1D42-4146-A883-40458416BEAB}" sibTransId="{26E6287E-ECAD-4ED4-85DE-84BEE37F8E4E}"/>
    <dgm:cxn modelId="{80C93583-D6DD-4734-848F-F65FE6FEE2F6}" type="presParOf" srcId="{DD3043AF-393E-40B9-9689-4BFE617AED38}" destId="{CAEEF006-B60D-4EDD-9B85-9D0C4BD4D968}" srcOrd="0" destOrd="0" presId="urn:microsoft.com/office/officeart/2005/8/layout/vList2"/>
    <dgm:cxn modelId="{6AE8BA91-B721-4A4A-A401-B3551F507384}" type="presParOf" srcId="{DD3043AF-393E-40B9-9689-4BFE617AED38}" destId="{7D694380-A174-42D8-9215-AB146129C18B}" srcOrd="1" destOrd="0" presId="urn:microsoft.com/office/officeart/2005/8/layout/vList2"/>
    <dgm:cxn modelId="{124E022F-C4B2-4FD8-9481-686859A365F7}" type="presParOf" srcId="{DD3043AF-393E-40B9-9689-4BFE617AED38}" destId="{BCCEE042-D8E9-4850-BC9A-A157AF4B73A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FC6531F-47E1-47DF-B695-EE70672AF269}">
      <dgm:prSet/>
      <dgm:spPr/>
      <dgm:t>
        <a:bodyPr/>
        <a:lstStyle/>
        <a:p>
          <a:pPr>
            <a:buFont typeface="Arial" panose="020B0604020202020204" pitchFamily="34" charset="0"/>
            <a:buChar char="•"/>
          </a:pPr>
          <a:r>
            <a:rPr lang="en-US" b="0" i="0"/>
            <a:t>Alomost 61% female pay on time.</a:t>
          </a:r>
        </a:p>
      </dgm:t>
    </dgm:pt>
    <dgm:pt modelId="{DE9C06DD-3E76-4804-A349-130B66C86C33}" type="parTrans" cxnId="{9276A8D4-30D3-43A4-A1CC-DE903BA941FC}">
      <dgm:prSet/>
      <dgm:spPr/>
      <dgm:t>
        <a:bodyPr/>
        <a:lstStyle/>
        <a:p>
          <a:endParaRPr lang="en-IN"/>
        </a:p>
      </dgm:t>
    </dgm:pt>
    <dgm:pt modelId="{224DE24A-3EE1-403B-93E2-420D8EEF7DF7}" type="sibTrans" cxnId="{9276A8D4-30D3-43A4-A1CC-DE903BA941FC}">
      <dgm:prSet/>
      <dgm:spPr/>
      <dgm:t>
        <a:bodyPr/>
        <a:lstStyle/>
        <a:p>
          <a:endParaRPr lang="en-IN"/>
        </a:p>
      </dgm:t>
    </dgm:pt>
    <dgm:pt modelId="{DD762439-A4FA-4894-AA14-7E8ED5B1A1E9}">
      <dgm:prSet/>
      <dgm:spPr/>
      <dgm:t>
        <a:bodyPr/>
        <a:lstStyle/>
        <a:p>
          <a:pPr>
            <a:buFont typeface="Arial" panose="020B0604020202020204" pitchFamily="34" charset="0"/>
            <a:buChar char="•"/>
          </a:pPr>
          <a:r>
            <a:rPr lang="en-US" b="0" i="0"/>
            <a:t>64% who have house they pay on time.</a:t>
          </a:r>
        </a:p>
      </dgm:t>
    </dgm:pt>
    <dgm:pt modelId="{A3001054-C4C3-4CD2-B412-F0461E321C89}" type="parTrans" cxnId="{53E813FE-B584-4133-BB72-3BD7F71C5BD3}">
      <dgm:prSet/>
      <dgm:spPr/>
      <dgm:t>
        <a:bodyPr/>
        <a:lstStyle/>
        <a:p>
          <a:endParaRPr lang="en-IN"/>
        </a:p>
      </dgm:t>
    </dgm:pt>
    <dgm:pt modelId="{56AD8F98-9D3E-4E2E-BDFD-E1105FF63601}" type="sibTrans" cxnId="{53E813FE-B584-4133-BB72-3BD7F71C5BD3}">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C0DEE71B-5711-435A-A30E-5A8DB59C29D0}" type="pres">
      <dgm:prSet presAssocID="{FFC6531F-47E1-47DF-B695-EE70672AF269}" presName="parentText" presStyleLbl="node1" presStyleIdx="0" presStyleCnt="2">
        <dgm:presLayoutVars>
          <dgm:chMax val="0"/>
          <dgm:bulletEnabled val="1"/>
        </dgm:presLayoutVars>
      </dgm:prSet>
      <dgm:spPr/>
    </dgm:pt>
    <dgm:pt modelId="{28AA1610-1470-407D-8146-C793999C20D6}" type="pres">
      <dgm:prSet presAssocID="{224DE24A-3EE1-403B-93E2-420D8EEF7DF7}" presName="spacer" presStyleCnt="0"/>
      <dgm:spPr/>
    </dgm:pt>
    <dgm:pt modelId="{B00FABB7-80C4-40D8-BCF9-68B3EE086DAE}" type="pres">
      <dgm:prSet presAssocID="{DD762439-A4FA-4894-AA14-7E8ED5B1A1E9}"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9276A8D4-30D3-43A4-A1CC-DE903BA941FC}" srcId="{1EEDFC2F-22B5-4C98-8EDD-0CEDBE6B7A7C}" destId="{FFC6531F-47E1-47DF-B695-EE70672AF269}" srcOrd="0" destOrd="0" parTransId="{DE9C06DD-3E76-4804-A349-130B66C86C33}" sibTransId="{224DE24A-3EE1-403B-93E2-420D8EEF7DF7}"/>
    <dgm:cxn modelId="{1B1F94DF-A745-4E15-BD69-3F7EFDD6DA55}" type="presOf" srcId="{DD762439-A4FA-4894-AA14-7E8ED5B1A1E9}" destId="{B00FABB7-80C4-40D8-BCF9-68B3EE086DAE}" srcOrd="0" destOrd="0" presId="urn:microsoft.com/office/officeart/2005/8/layout/vList2"/>
    <dgm:cxn modelId="{F450E1FC-45BB-46A6-904F-D5C84C79A9F1}" type="presOf" srcId="{FFC6531F-47E1-47DF-B695-EE70672AF269}" destId="{C0DEE71B-5711-435A-A30E-5A8DB59C29D0}" srcOrd="0" destOrd="0" presId="urn:microsoft.com/office/officeart/2005/8/layout/vList2"/>
    <dgm:cxn modelId="{53E813FE-B584-4133-BB72-3BD7F71C5BD3}" srcId="{1EEDFC2F-22B5-4C98-8EDD-0CEDBE6B7A7C}" destId="{DD762439-A4FA-4894-AA14-7E8ED5B1A1E9}" srcOrd="1" destOrd="0" parTransId="{A3001054-C4C3-4CD2-B412-F0461E321C89}" sibTransId="{56AD8F98-9D3E-4E2E-BDFD-E1105FF63601}"/>
    <dgm:cxn modelId="{D65752EA-8A80-4934-9148-D2E632D3B676}" type="presParOf" srcId="{DD3043AF-393E-40B9-9689-4BFE617AED38}" destId="{C0DEE71B-5711-435A-A30E-5A8DB59C29D0}" srcOrd="0" destOrd="0" presId="urn:microsoft.com/office/officeart/2005/8/layout/vList2"/>
    <dgm:cxn modelId="{0C4E023F-E53E-4680-8631-67C074D06366}" type="presParOf" srcId="{DD3043AF-393E-40B9-9689-4BFE617AED38}" destId="{28AA1610-1470-407D-8146-C793999C20D6}" srcOrd="1" destOrd="0" presId="urn:microsoft.com/office/officeart/2005/8/layout/vList2"/>
    <dgm:cxn modelId="{D15B2E2E-C1AF-42A9-ABAA-B79CD3B15E4F}" type="presParOf" srcId="{DD3043AF-393E-40B9-9689-4BFE617AED38}" destId="{B00FABB7-80C4-40D8-BCF9-68B3EE086DA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B563CA1-F96C-4251-A323-6CD368A5E749}">
      <dgm:prSet/>
      <dgm:spPr/>
      <dgm:t>
        <a:bodyPr/>
        <a:lstStyle/>
        <a:p>
          <a:pPr>
            <a:buFont typeface="Arial" panose="020B0604020202020204" pitchFamily="34" charset="0"/>
            <a:buChar char="•"/>
          </a:pPr>
          <a:r>
            <a:rPr lang="en-US" b="0" i="0"/>
            <a:t>92% people paying on time they have mobile.</a:t>
          </a:r>
        </a:p>
      </dgm:t>
    </dgm:pt>
    <dgm:pt modelId="{D0E730D6-B5DD-44AA-9A81-A0A52DCD8A38}" type="parTrans" cxnId="{8B13A4BA-C7E6-4CD6-B465-6F2D8A5C43BB}">
      <dgm:prSet/>
      <dgm:spPr/>
      <dgm:t>
        <a:bodyPr/>
        <a:lstStyle/>
        <a:p>
          <a:endParaRPr lang="en-IN"/>
        </a:p>
      </dgm:t>
    </dgm:pt>
    <dgm:pt modelId="{A51D8D79-AEC5-4486-9B38-088B5BB99F0A}" type="sibTrans" cxnId="{8B13A4BA-C7E6-4CD6-B465-6F2D8A5C43BB}">
      <dgm:prSet/>
      <dgm:spPr/>
      <dgm:t>
        <a:bodyPr/>
        <a:lstStyle/>
        <a:p>
          <a:endParaRPr lang="en-IN"/>
        </a:p>
      </dgm:t>
    </dgm:pt>
    <dgm:pt modelId="{59343EE8-3F27-4779-B1ED-7A903F813B00}">
      <dgm:prSet/>
      <dgm:spPr/>
      <dgm:t>
        <a:bodyPr/>
        <a:lstStyle/>
        <a:p>
          <a:pPr>
            <a:buFont typeface="Arial" panose="020B0604020202020204" pitchFamily="34" charset="0"/>
            <a:buChar char="•"/>
          </a:pPr>
          <a:r>
            <a:rPr lang="en-US" b="0" i="0"/>
            <a:t>92% peoples phone reachable they pay on time.</a:t>
          </a:r>
        </a:p>
      </dgm:t>
    </dgm:pt>
    <dgm:pt modelId="{EBF3BDB2-676F-4047-8B7E-16B96EFD438C}" type="parTrans" cxnId="{466235B4-EA87-4BA1-B197-8C449D2CAECC}">
      <dgm:prSet/>
      <dgm:spPr/>
      <dgm:t>
        <a:bodyPr/>
        <a:lstStyle/>
        <a:p>
          <a:endParaRPr lang="en-IN"/>
        </a:p>
      </dgm:t>
    </dgm:pt>
    <dgm:pt modelId="{C8D5E838-3996-4E83-864C-9D8D3EFBF05D}" type="sibTrans" cxnId="{466235B4-EA87-4BA1-B197-8C449D2CAECC}">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64DB5CDB-66B5-4490-A1B3-960F055E5DFC}" type="pres">
      <dgm:prSet presAssocID="{7B563CA1-F96C-4251-A323-6CD368A5E749}" presName="parentText" presStyleLbl="node1" presStyleIdx="0" presStyleCnt="2">
        <dgm:presLayoutVars>
          <dgm:chMax val="0"/>
          <dgm:bulletEnabled val="1"/>
        </dgm:presLayoutVars>
      </dgm:prSet>
      <dgm:spPr/>
    </dgm:pt>
    <dgm:pt modelId="{6ED5824C-25EA-4669-9AFE-3FCBDFDCBA3E}" type="pres">
      <dgm:prSet presAssocID="{A51D8D79-AEC5-4486-9B38-088B5BB99F0A}" presName="spacer" presStyleCnt="0"/>
      <dgm:spPr/>
    </dgm:pt>
    <dgm:pt modelId="{CD7602F3-BB7C-46CD-9F83-4A4F8E0C46B2}" type="pres">
      <dgm:prSet presAssocID="{59343EE8-3F27-4779-B1ED-7A903F813B00}"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27A30847-5435-48E7-95DD-5E4B3580281E}" type="presOf" srcId="{59343EE8-3F27-4779-B1ED-7A903F813B00}" destId="{CD7602F3-BB7C-46CD-9F83-4A4F8E0C46B2}" srcOrd="0" destOrd="0" presId="urn:microsoft.com/office/officeart/2005/8/layout/vList2"/>
    <dgm:cxn modelId="{466235B4-EA87-4BA1-B197-8C449D2CAECC}" srcId="{1EEDFC2F-22B5-4C98-8EDD-0CEDBE6B7A7C}" destId="{59343EE8-3F27-4779-B1ED-7A903F813B00}" srcOrd="1" destOrd="0" parTransId="{EBF3BDB2-676F-4047-8B7E-16B96EFD438C}" sibTransId="{C8D5E838-3996-4E83-864C-9D8D3EFBF05D}"/>
    <dgm:cxn modelId="{8B13A4BA-C7E6-4CD6-B465-6F2D8A5C43BB}" srcId="{1EEDFC2F-22B5-4C98-8EDD-0CEDBE6B7A7C}" destId="{7B563CA1-F96C-4251-A323-6CD368A5E749}" srcOrd="0" destOrd="0" parTransId="{D0E730D6-B5DD-44AA-9A81-A0A52DCD8A38}" sibTransId="{A51D8D79-AEC5-4486-9B38-088B5BB99F0A}"/>
    <dgm:cxn modelId="{A43CA6F8-4F25-4901-BA15-7350EA4F4CE0}" type="presOf" srcId="{7B563CA1-F96C-4251-A323-6CD368A5E749}" destId="{64DB5CDB-66B5-4490-A1B3-960F055E5DFC}" srcOrd="0" destOrd="0" presId="urn:microsoft.com/office/officeart/2005/8/layout/vList2"/>
    <dgm:cxn modelId="{B804AABA-C152-4237-8662-48457D9EA51C}" type="presParOf" srcId="{DD3043AF-393E-40B9-9689-4BFE617AED38}" destId="{64DB5CDB-66B5-4490-A1B3-960F055E5DFC}" srcOrd="0" destOrd="0" presId="urn:microsoft.com/office/officeart/2005/8/layout/vList2"/>
    <dgm:cxn modelId="{5D065548-B7CF-4999-AFDE-567F925B25E8}" type="presParOf" srcId="{DD3043AF-393E-40B9-9689-4BFE617AED38}" destId="{6ED5824C-25EA-4669-9AFE-3FCBDFDCBA3E}" srcOrd="1" destOrd="0" presId="urn:microsoft.com/office/officeart/2005/8/layout/vList2"/>
    <dgm:cxn modelId="{B24BBE92-F877-4D35-87C0-A31BF1C5F4D7}" type="presParOf" srcId="{DD3043AF-393E-40B9-9689-4BFE617AED38}" destId="{CD7602F3-BB7C-46CD-9F83-4A4F8E0C46B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7DC6C65-98FD-4326-BF2C-2451B252DE60}">
      <dgm:prSet/>
      <dgm:spPr/>
      <dgm:t>
        <a:bodyPr/>
        <a:lstStyle/>
        <a:p>
          <a:pPr>
            <a:buFont typeface="Arial" panose="020B0604020202020204" pitchFamily="34" charset="0"/>
            <a:buChar char="•"/>
          </a:pPr>
          <a:r>
            <a:rPr lang="en-US" b="0" i="0"/>
            <a:t>83% cash loan repay on time</a:t>
          </a:r>
        </a:p>
      </dgm:t>
    </dgm:pt>
    <dgm:pt modelId="{8769CFC3-D834-47D8-B973-4B99E97A3E4E}" type="parTrans" cxnId="{DB68E943-22EB-4684-B45E-B551300E86F3}">
      <dgm:prSet/>
      <dgm:spPr/>
      <dgm:t>
        <a:bodyPr/>
        <a:lstStyle/>
        <a:p>
          <a:endParaRPr lang="en-IN"/>
        </a:p>
      </dgm:t>
    </dgm:pt>
    <dgm:pt modelId="{657E761B-2747-4CFB-B307-46D4F84F6CBE}" type="sibTrans" cxnId="{DB68E943-22EB-4684-B45E-B551300E86F3}">
      <dgm:prSet/>
      <dgm:spPr/>
      <dgm:t>
        <a:bodyPr/>
        <a:lstStyle/>
        <a:p>
          <a:endParaRPr lang="en-IN"/>
        </a:p>
      </dgm:t>
    </dgm:pt>
    <dgm:pt modelId="{66F398DB-FF8E-44B0-A901-B1691E8EE181}">
      <dgm:prSet/>
      <dgm:spPr/>
      <dgm:t>
        <a:bodyPr/>
        <a:lstStyle/>
        <a:p>
          <a:pPr>
            <a:buFont typeface="Arial" panose="020B0604020202020204" pitchFamily="34" charset="0"/>
            <a:buChar char="•"/>
          </a:pPr>
          <a:r>
            <a:rPr lang="en-US" b="0" i="0"/>
            <a:t>45 % labours are pay loan on time.</a:t>
          </a:r>
        </a:p>
      </dgm:t>
    </dgm:pt>
    <dgm:pt modelId="{6E3AEFDB-8807-45BD-8AA7-6BB2B8736D05}" type="parTrans" cxnId="{4B902F28-063E-4E82-83D1-7C9D24A14A09}">
      <dgm:prSet/>
      <dgm:spPr/>
      <dgm:t>
        <a:bodyPr/>
        <a:lstStyle/>
        <a:p>
          <a:endParaRPr lang="en-IN"/>
        </a:p>
      </dgm:t>
    </dgm:pt>
    <dgm:pt modelId="{DBDF5311-1BCE-48AF-B029-5A7823DBBB86}" type="sibTrans" cxnId="{4B902F28-063E-4E82-83D1-7C9D24A14A09}">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D59BA8FE-B8EC-4435-B441-20FC561F7BCB}" type="pres">
      <dgm:prSet presAssocID="{B7DC6C65-98FD-4326-BF2C-2451B252DE60}" presName="parentText" presStyleLbl="node1" presStyleIdx="0" presStyleCnt="2">
        <dgm:presLayoutVars>
          <dgm:chMax val="0"/>
          <dgm:bulletEnabled val="1"/>
        </dgm:presLayoutVars>
      </dgm:prSet>
      <dgm:spPr/>
    </dgm:pt>
    <dgm:pt modelId="{7CD22519-940C-4B47-96D1-4096FD93880D}" type="pres">
      <dgm:prSet presAssocID="{657E761B-2747-4CFB-B307-46D4F84F6CBE}" presName="spacer" presStyleCnt="0"/>
      <dgm:spPr/>
    </dgm:pt>
    <dgm:pt modelId="{56787A3D-D28C-489B-BA46-CBF74B7BCE44}" type="pres">
      <dgm:prSet presAssocID="{66F398DB-FF8E-44B0-A901-B1691E8EE181}"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4B902F28-063E-4E82-83D1-7C9D24A14A09}" srcId="{1EEDFC2F-22B5-4C98-8EDD-0CEDBE6B7A7C}" destId="{66F398DB-FF8E-44B0-A901-B1691E8EE181}" srcOrd="1" destOrd="0" parTransId="{6E3AEFDB-8807-45BD-8AA7-6BB2B8736D05}" sibTransId="{DBDF5311-1BCE-48AF-B029-5A7823DBBB86}"/>
    <dgm:cxn modelId="{DB68E943-22EB-4684-B45E-B551300E86F3}" srcId="{1EEDFC2F-22B5-4C98-8EDD-0CEDBE6B7A7C}" destId="{B7DC6C65-98FD-4326-BF2C-2451B252DE60}" srcOrd="0" destOrd="0" parTransId="{8769CFC3-D834-47D8-B973-4B99E97A3E4E}" sibTransId="{657E761B-2747-4CFB-B307-46D4F84F6CBE}"/>
    <dgm:cxn modelId="{FFD9B078-6309-4A5A-9C1C-AD960B4C53AF}" type="presOf" srcId="{B7DC6C65-98FD-4326-BF2C-2451B252DE60}" destId="{D59BA8FE-B8EC-4435-B441-20FC561F7BCB}" srcOrd="0" destOrd="0" presId="urn:microsoft.com/office/officeart/2005/8/layout/vList2"/>
    <dgm:cxn modelId="{875DA88B-113C-4640-B32B-473795C83177}" type="presOf" srcId="{66F398DB-FF8E-44B0-A901-B1691E8EE181}" destId="{56787A3D-D28C-489B-BA46-CBF74B7BCE44}" srcOrd="0" destOrd="0" presId="urn:microsoft.com/office/officeart/2005/8/layout/vList2"/>
    <dgm:cxn modelId="{B86250CB-5AE2-450C-9FBA-E15E6C86ED99}" type="presParOf" srcId="{DD3043AF-393E-40B9-9689-4BFE617AED38}" destId="{D59BA8FE-B8EC-4435-B441-20FC561F7BCB}" srcOrd="0" destOrd="0" presId="urn:microsoft.com/office/officeart/2005/8/layout/vList2"/>
    <dgm:cxn modelId="{27E63505-1A3D-4264-AE9E-6E824C8AF453}" type="presParOf" srcId="{DD3043AF-393E-40B9-9689-4BFE617AED38}" destId="{7CD22519-940C-4B47-96D1-4096FD93880D}" srcOrd="1" destOrd="0" presId="urn:microsoft.com/office/officeart/2005/8/layout/vList2"/>
    <dgm:cxn modelId="{C6823FFD-0EF2-439A-9338-C0CABCAFEED0}" type="presParOf" srcId="{DD3043AF-393E-40B9-9689-4BFE617AED38}" destId="{56787A3D-D28C-489B-BA46-CBF74B7BCE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54443A6-1CD4-4FC2-8946-B74715B6B73C}">
      <dgm:prSet/>
      <dgm:spPr/>
      <dgm:t>
        <a:bodyPr/>
        <a:lstStyle/>
        <a:p>
          <a:pPr>
            <a:buFont typeface="Arial" panose="020B0604020202020204" pitchFamily="34" charset="0"/>
            <a:buChar char="•"/>
          </a:pPr>
          <a:r>
            <a:rPr lang="en-US" b="0" i="0"/>
            <a:t>65 % secondary special study peoples pay on time.</a:t>
          </a:r>
        </a:p>
      </dgm:t>
    </dgm:pt>
    <dgm:pt modelId="{262CDCC3-FC0A-4F0E-8189-15FC9FF75C28}" type="parTrans" cxnId="{D68A53CE-8A22-4DC6-A6D1-A60377C5505E}">
      <dgm:prSet/>
      <dgm:spPr/>
      <dgm:t>
        <a:bodyPr/>
        <a:lstStyle/>
        <a:p>
          <a:endParaRPr lang="en-IN"/>
        </a:p>
      </dgm:t>
    </dgm:pt>
    <dgm:pt modelId="{93FCB3B0-0C0B-4F7C-BD29-9A240D1D943B}" type="sibTrans" cxnId="{D68A53CE-8A22-4DC6-A6D1-A60377C5505E}">
      <dgm:prSet/>
      <dgm:spPr/>
      <dgm:t>
        <a:bodyPr/>
        <a:lstStyle/>
        <a:p>
          <a:endParaRPr lang="en-IN"/>
        </a:p>
      </dgm:t>
    </dgm:pt>
    <dgm:pt modelId="{8F304F13-0E10-4C91-A505-29183C711BC3}">
      <dgm:prSet/>
      <dgm:spPr/>
      <dgm:t>
        <a:bodyPr/>
        <a:lstStyle/>
        <a:p>
          <a:pPr>
            <a:buFont typeface="Arial" panose="020B0604020202020204" pitchFamily="34" charset="0"/>
            <a:buChar char="•"/>
          </a:pPr>
          <a:r>
            <a:rPr lang="en-US" b="0" i="0"/>
            <a:t>59 % married peoples pay on time.</a:t>
          </a:r>
        </a:p>
      </dgm:t>
    </dgm:pt>
    <dgm:pt modelId="{05C228C0-4DDB-41DB-9DEE-4AF2D8539FB6}" type="parTrans" cxnId="{CA9BD893-2E74-4B11-901F-78A23F8C86CF}">
      <dgm:prSet/>
      <dgm:spPr/>
      <dgm:t>
        <a:bodyPr/>
        <a:lstStyle/>
        <a:p>
          <a:endParaRPr lang="en-IN"/>
        </a:p>
      </dgm:t>
    </dgm:pt>
    <dgm:pt modelId="{B89F791E-A11A-4630-B194-4EE73133EEE7}" type="sibTrans" cxnId="{CA9BD893-2E74-4B11-901F-78A23F8C86CF}">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A7D0E231-8420-4506-AD89-0FA20ED3F7A9}" type="pres">
      <dgm:prSet presAssocID="{454443A6-1CD4-4FC2-8946-B74715B6B73C}" presName="parentText" presStyleLbl="node1" presStyleIdx="0" presStyleCnt="2">
        <dgm:presLayoutVars>
          <dgm:chMax val="0"/>
          <dgm:bulletEnabled val="1"/>
        </dgm:presLayoutVars>
      </dgm:prSet>
      <dgm:spPr/>
    </dgm:pt>
    <dgm:pt modelId="{AB98E927-BA45-4257-8D81-536AA9257A4A}" type="pres">
      <dgm:prSet presAssocID="{93FCB3B0-0C0B-4F7C-BD29-9A240D1D943B}" presName="spacer" presStyleCnt="0"/>
      <dgm:spPr/>
    </dgm:pt>
    <dgm:pt modelId="{9179D201-26AA-4EDD-8D77-1CA8924FFE46}" type="pres">
      <dgm:prSet presAssocID="{8F304F13-0E10-4C91-A505-29183C711BC3}"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E147746B-3830-4C30-8211-77F5A94C66BF}" type="presOf" srcId="{454443A6-1CD4-4FC2-8946-B74715B6B73C}" destId="{A7D0E231-8420-4506-AD89-0FA20ED3F7A9}" srcOrd="0" destOrd="0" presId="urn:microsoft.com/office/officeart/2005/8/layout/vList2"/>
    <dgm:cxn modelId="{29489159-1943-4D4A-AC3B-EDB179E1C4B1}" type="presOf" srcId="{8F304F13-0E10-4C91-A505-29183C711BC3}" destId="{9179D201-26AA-4EDD-8D77-1CA8924FFE46}" srcOrd="0" destOrd="0" presId="urn:microsoft.com/office/officeart/2005/8/layout/vList2"/>
    <dgm:cxn modelId="{CA9BD893-2E74-4B11-901F-78A23F8C86CF}" srcId="{1EEDFC2F-22B5-4C98-8EDD-0CEDBE6B7A7C}" destId="{8F304F13-0E10-4C91-A505-29183C711BC3}" srcOrd="1" destOrd="0" parTransId="{05C228C0-4DDB-41DB-9DEE-4AF2D8539FB6}" sibTransId="{B89F791E-A11A-4630-B194-4EE73133EEE7}"/>
    <dgm:cxn modelId="{D68A53CE-8A22-4DC6-A6D1-A60377C5505E}" srcId="{1EEDFC2F-22B5-4C98-8EDD-0CEDBE6B7A7C}" destId="{454443A6-1CD4-4FC2-8946-B74715B6B73C}" srcOrd="0" destOrd="0" parTransId="{262CDCC3-FC0A-4F0E-8189-15FC9FF75C28}" sibTransId="{93FCB3B0-0C0B-4F7C-BD29-9A240D1D943B}"/>
    <dgm:cxn modelId="{53962EA5-E79C-435A-948A-C4F4FF19C2A2}" type="presParOf" srcId="{DD3043AF-393E-40B9-9689-4BFE617AED38}" destId="{A7D0E231-8420-4506-AD89-0FA20ED3F7A9}" srcOrd="0" destOrd="0" presId="urn:microsoft.com/office/officeart/2005/8/layout/vList2"/>
    <dgm:cxn modelId="{BFC65900-2DCA-4DFE-A63E-950F26574886}" type="presParOf" srcId="{DD3043AF-393E-40B9-9689-4BFE617AED38}" destId="{AB98E927-BA45-4257-8D81-536AA9257A4A}" srcOrd="1" destOrd="0" presId="urn:microsoft.com/office/officeart/2005/8/layout/vList2"/>
    <dgm:cxn modelId="{919C06B3-543D-4033-95DF-AB562E0FEDD3}" type="presParOf" srcId="{DD3043AF-393E-40B9-9689-4BFE617AED38}" destId="{9179D201-26AA-4EDD-8D77-1CA8924FFE4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2C824BE-5826-4EED-8501-0CC3E26EAC10}">
      <dgm:prSet/>
      <dgm:spPr/>
      <dgm:t>
        <a:bodyPr/>
        <a:lstStyle/>
        <a:p>
          <a:pPr>
            <a:buFont typeface="Arial" panose="020B0604020202020204" pitchFamily="34" charset="0"/>
            <a:buChar char="•"/>
          </a:pPr>
          <a:r>
            <a:rPr lang="en-US" b="0" i="0"/>
            <a:t>47% working peoples are pay on time.</a:t>
          </a:r>
        </a:p>
      </dgm:t>
    </dgm:pt>
    <dgm:pt modelId="{51D87D42-C4CC-4880-9478-C675D0C517A6}" type="parTrans" cxnId="{D5885056-6393-42B6-83BD-6B5FB24B4AEB}">
      <dgm:prSet/>
      <dgm:spPr/>
      <dgm:t>
        <a:bodyPr/>
        <a:lstStyle/>
        <a:p>
          <a:endParaRPr lang="en-IN"/>
        </a:p>
      </dgm:t>
    </dgm:pt>
    <dgm:pt modelId="{161791D5-7441-42C8-86F7-BE899005AB46}" type="sibTrans" cxnId="{D5885056-6393-42B6-83BD-6B5FB24B4AEB}">
      <dgm:prSet/>
      <dgm:spPr/>
      <dgm:t>
        <a:bodyPr/>
        <a:lstStyle/>
        <a:p>
          <a:endParaRPr lang="en-IN"/>
        </a:p>
      </dgm:t>
    </dgm:pt>
    <dgm:pt modelId="{279E1E55-5BD4-4B7E-BE1B-9C2264615989}">
      <dgm:prSet/>
      <dgm:spPr/>
      <dgm:t>
        <a:bodyPr/>
        <a:lstStyle/>
        <a:p>
          <a:pPr>
            <a:buFont typeface="Arial" panose="020B0604020202020204" pitchFamily="34" charset="0"/>
            <a:buChar char="•"/>
          </a:pPr>
          <a:r>
            <a:rPr lang="en-US" b="0" i="0"/>
            <a:t>75 % unaccompanied peoples are repay on time.</a:t>
          </a:r>
        </a:p>
      </dgm:t>
    </dgm:pt>
    <dgm:pt modelId="{576A1C07-628E-4DF5-83DB-D78B274C9146}" type="parTrans" cxnId="{DB91A4B5-F2A2-49EE-B2C0-BEDB1F83E6CB}">
      <dgm:prSet/>
      <dgm:spPr/>
      <dgm:t>
        <a:bodyPr/>
        <a:lstStyle/>
        <a:p>
          <a:endParaRPr lang="en-IN"/>
        </a:p>
      </dgm:t>
    </dgm:pt>
    <dgm:pt modelId="{F3875487-27A3-4CE3-8B44-C59CBFF1AC75}" type="sibTrans" cxnId="{DB91A4B5-F2A2-49EE-B2C0-BEDB1F83E6CB}">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BDBA7D2F-A24F-4807-812F-85A10909D319}" type="pres">
      <dgm:prSet presAssocID="{72C824BE-5826-4EED-8501-0CC3E26EAC10}" presName="parentText" presStyleLbl="node1" presStyleIdx="0" presStyleCnt="2">
        <dgm:presLayoutVars>
          <dgm:chMax val="0"/>
          <dgm:bulletEnabled val="1"/>
        </dgm:presLayoutVars>
      </dgm:prSet>
      <dgm:spPr/>
    </dgm:pt>
    <dgm:pt modelId="{B4AC7A70-5FA0-41BC-ACAD-E8863120A816}" type="pres">
      <dgm:prSet presAssocID="{161791D5-7441-42C8-86F7-BE899005AB46}" presName="spacer" presStyleCnt="0"/>
      <dgm:spPr/>
    </dgm:pt>
    <dgm:pt modelId="{1469D8CD-5A2D-4A27-8486-951302173093}" type="pres">
      <dgm:prSet presAssocID="{279E1E55-5BD4-4B7E-BE1B-9C2264615989}"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2D22114B-F99C-40BE-9C15-592A072AB8C2}" type="presOf" srcId="{72C824BE-5826-4EED-8501-0CC3E26EAC10}" destId="{BDBA7D2F-A24F-4807-812F-85A10909D319}" srcOrd="0" destOrd="0" presId="urn:microsoft.com/office/officeart/2005/8/layout/vList2"/>
    <dgm:cxn modelId="{D5885056-6393-42B6-83BD-6B5FB24B4AEB}" srcId="{1EEDFC2F-22B5-4C98-8EDD-0CEDBE6B7A7C}" destId="{72C824BE-5826-4EED-8501-0CC3E26EAC10}" srcOrd="0" destOrd="0" parTransId="{51D87D42-C4CC-4880-9478-C675D0C517A6}" sibTransId="{161791D5-7441-42C8-86F7-BE899005AB46}"/>
    <dgm:cxn modelId="{DB91A4B5-F2A2-49EE-B2C0-BEDB1F83E6CB}" srcId="{1EEDFC2F-22B5-4C98-8EDD-0CEDBE6B7A7C}" destId="{279E1E55-5BD4-4B7E-BE1B-9C2264615989}" srcOrd="1" destOrd="0" parTransId="{576A1C07-628E-4DF5-83DB-D78B274C9146}" sibTransId="{F3875487-27A3-4CE3-8B44-C59CBFF1AC75}"/>
    <dgm:cxn modelId="{373C67E7-5FFB-433C-ACD5-7DB8BD715EFC}" type="presOf" srcId="{279E1E55-5BD4-4B7E-BE1B-9C2264615989}" destId="{1469D8CD-5A2D-4A27-8486-951302173093}" srcOrd="0" destOrd="0" presId="urn:microsoft.com/office/officeart/2005/8/layout/vList2"/>
    <dgm:cxn modelId="{4D97099F-8C47-4742-897D-1F57923E1DC9}" type="presParOf" srcId="{DD3043AF-393E-40B9-9689-4BFE617AED38}" destId="{BDBA7D2F-A24F-4807-812F-85A10909D319}" srcOrd="0" destOrd="0" presId="urn:microsoft.com/office/officeart/2005/8/layout/vList2"/>
    <dgm:cxn modelId="{1BD20813-17B6-4F6F-ADB3-9C42CB6C0DC1}" type="presParOf" srcId="{DD3043AF-393E-40B9-9689-4BFE617AED38}" destId="{B4AC7A70-5FA0-41BC-ACAD-E8863120A816}" srcOrd="1" destOrd="0" presId="urn:microsoft.com/office/officeart/2005/8/layout/vList2"/>
    <dgm:cxn modelId="{92E7FF78-EFCB-4F51-AF0C-507654FA0257}" type="presParOf" srcId="{DD3043AF-393E-40B9-9689-4BFE617AED38}" destId="{1469D8CD-5A2D-4A27-8486-95130217309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1059422-223A-4171-884E-1E17ABA738DC}">
      <dgm:prSet/>
      <dgm:spPr/>
      <dgm:t>
        <a:bodyPr/>
        <a:lstStyle/>
        <a:p>
          <a:pPr>
            <a:buFont typeface="Arial" panose="020B0604020202020204" pitchFamily="34" charset="0"/>
            <a:buChar char="•"/>
          </a:pPr>
          <a:r>
            <a:rPr lang="en-US" b="0" i="0"/>
            <a:t>80% of peoples only 1 document submited. but they pay on time.</a:t>
          </a:r>
        </a:p>
      </dgm:t>
    </dgm:pt>
    <dgm:pt modelId="{CE14C633-1AFD-4D41-80E0-4563541B1D6B}" type="parTrans" cxnId="{7F2C2A18-15DC-42D4-8565-3CABE541B388}">
      <dgm:prSet/>
      <dgm:spPr/>
      <dgm:t>
        <a:bodyPr/>
        <a:lstStyle/>
        <a:p>
          <a:endParaRPr lang="en-IN"/>
        </a:p>
      </dgm:t>
    </dgm:pt>
    <dgm:pt modelId="{F0BAD0C7-0A6C-4655-AF64-6A33A9801627}" type="sibTrans" cxnId="{7F2C2A18-15DC-42D4-8565-3CABE541B388}">
      <dgm:prSet/>
      <dgm:spPr/>
      <dgm:t>
        <a:bodyPr/>
        <a:lstStyle/>
        <a:p>
          <a:endParaRPr lang="en-IN"/>
        </a:p>
      </dgm:t>
    </dgm:pt>
    <dgm:pt modelId="{0A7F456E-1BFD-46C7-824A-2129B3AB985D}">
      <dgm:prSet/>
      <dgm:spPr/>
      <dgm:t>
        <a:bodyPr/>
        <a:lstStyle/>
        <a:p>
          <a:pPr>
            <a:buFont typeface="Arial" panose="020B0604020202020204" pitchFamily="34" charset="0"/>
            <a:buChar char="•"/>
          </a:pPr>
          <a:r>
            <a:rPr lang="en-US" b="0" i="0"/>
            <a:t>75 % people have work phone and pay also on time.</a:t>
          </a:r>
        </a:p>
      </dgm:t>
    </dgm:pt>
    <dgm:pt modelId="{B0220D9F-530F-42F7-A4A4-9C8C5958B0AC}" type="parTrans" cxnId="{6D16E25C-5082-421A-8219-5FB7143C4B69}">
      <dgm:prSet/>
      <dgm:spPr/>
      <dgm:t>
        <a:bodyPr/>
        <a:lstStyle/>
        <a:p>
          <a:endParaRPr lang="en-IN"/>
        </a:p>
      </dgm:t>
    </dgm:pt>
    <dgm:pt modelId="{9B2FF726-FF8E-4784-8913-0EEC19EBCBFD}" type="sibTrans" cxnId="{6D16E25C-5082-421A-8219-5FB7143C4B69}">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97490E9C-8C0C-4C6D-9EE6-AD00C0FA8A94}" type="pres">
      <dgm:prSet presAssocID="{F1059422-223A-4171-884E-1E17ABA738DC}" presName="parentText" presStyleLbl="node1" presStyleIdx="0" presStyleCnt="2">
        <dgm:presLayoutVars>
          <dgm:chMax val="0"/>
          <dgm:bulletEnabled val="1"/>
        </dgm:presLayoutVars>
      </dgm:prSet>
      <dgm:spPr/>
    </dgm:pt>
    <dgm:pt modelId="{AEA02505-6F4C-41C9-A66F-73455B31D873}" type="pres">
      <dgm:prSet presAssocID="{F0BAD0C7-0A6C-4655-AF64-6A33A9801627}" presName="spacer" presStyleCnt="0"/>
      <dgm:spPr/>
    </dgm:pt>
    <dgm:pt modelId="{86677580-5B05-4E3B-B0F4-36D4817DFA4C}" type="pres">
      <dgm:prSet presAssocID="{0A7F456E-1BFD-46C7-824A-2129B3AB985D}"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7F2C2A18-15DC-42D4-8565-3CABE541B388}" srcId="{1EEDFC2F-22B5-4C98-8EDD-0CEDBE6B7A7C}" destId="{F1059422-223A-4171-884E-1E17ABA738DC}" srcOrd="0" destOrd="0" parTransId="{CE14C633-1AFD-4D41-80E0-4563541B1D6B}" sibTransId="{F0BAD0C7-0A6C-4655-AF64-6A33A9801627}"/>
    <dgm:cxn modelId="{6D16E25C-5082-421A-8219-5FB7143C4B69}" srcId="{1EEDFC2F-22B5-4C98-8EDD-0CEDBE6B7A7C}" destId="{0A7F456E-1BFD-46C7-824A-2129B3AB985D}" srcOrd="1" destOrd="0" parTransId="{B0220D9F-530F-42F7-A4A4-9C8C5958B0AC}" sibTransId="{9B2FF726-FF8E-4784-8913-0EEC19EBCBFD}"/>
    <dgm:cxn modelId="{44FB0156-06F5-40D8-99F3-BEDA2D973587}" type="presOf" srcId="{F1059422-223A-4171-884E-1E17ABA738DC}" destId="{97490E9C-8C0C-4C6D-9EE6-AD00C0FA8A94}" srcOrd="0" destOrd="0" presId="urn:microsoft.com/office/officeart/2005/8/layout/vList2"/>
    <dgm:cxn modelId="{B93F8177-0A03-496A-BE6A-FEDA88A1265E}" type="presOf" srcId="{0A7F456E-1BFD-46C7-824A-2129B3AB985D}" destId="{86677580-5B05-4E3B-B0F4-36D4817DFA4C}" srcOrd="0" destOrd="0" presId="urn:microsoft.com/office/officeart/2005/8/layout/vList2"/>
    <dgm:cxn modelId="{CFB6EFD5-A59B-402D-81A7-C77C18481B92}" type="presParOf" srcId="{DD3043AF-393E-40B9-9689-4BFE617AED38}" destId="{97490E9C-8C0C-4C6D-9EE6-AD00C0FA8A94}" srcOrd="0" destOrd="0" presId="urn:microsoft.com/office/officeart/2005/8/layout/vList2"/>
    <dgm:cxn modelId="{608BE066-A600-495C-B752-5CC0E539673C}" type="presParOf" srcId="{DD3043AF-393E-40B9-9689-4BFE617AED38}" destId="{AEA02505-6F4C-41C9-A66F-73455B31D873}" srcOrd="1" destOrd="0" presId="urn:microsoft.com/office/officeart/2005/8/layout/vList2"/>
    <dgm:cxn modelId="{3FEE942B-0BAC-4AA9-9B06-8E01DF347B6A}" type="presParOf" srcId="{DD3043AF-393E-40B9-9689-4BFE617AED38}" destId="{86677580-5B05-4E3B-B0F4-36D4817DFA4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EEDFC2F-22B5-4C98-8EDD-0CEDBE6B7A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29E0FF-F012-41AC-A09E-7805F643C59D}">
      <dgm:prSet/>
      <dgm:spPr/>
      <dgm:t>
        <a:bodyPr/>
        <a:lstStyle/>
        <a:p>
          <a:pPr>
            <a:buFont typeface="Arial" panose="020B0604020202020204" pitchFamily="34" charset="0"/>
            <a:buChar char="•"/>
          </a:pPr>
          <a:r>
            <a:rPr lang="en-US" b="0" i="0"/>
            <a:t>Family members count which family have 2 members. They are low probabelity to become a defaulter.</a:t>
          </a:r>
        </a:p>
      </dgm:t>
    </dgm:pt>
    <dgm:pt modelId="{17290656-4D96-4436-8BA5-0C5041DCB4F0}" type="parTrans" cxnId="{9717AE2C-C27E-4C03-ABA5-CF421C171FBC}">
      <dgm:prSet/>
      <dgm:spPr/>
      <dgm:t>
        <a:bodyPr/>
        <a:lstStyle/>
        <a:p>
          <a:endParaRPr lang="en-IN"/>
        </a:p>
      </dgm:t>
    </dgm:pt>
    <dgm:pt modelId="{65CF18B0-0F25-41A8-AC29-478FCD1AE062}" type="sibTrans" cxnId="{9717AE2C-C27E-4C03-ABA5-CF421C171FBC}">
      <dgm:prSet/>
      <dgm:spPr/>
      <dgm:t>
        <a:bodyPr/>
        <a:lstStyle/>
        <a:p>
          <a:endParaRPr lang="en-IN"/>
        </a:p>
      </dgm:t>
    </dgm:pt>
    <dgm:pt modelId="{A379C37E-D5D5-42C1-B97F-2ED033064F45}">
      <dgm:prSet/>
      <dgm:spPr/>
      <dgm:t>
        <a:bodyPr/>
        <a:lstStyle/>
        <a:p>
          <a:pPr>
            <a:buFont typeface="Arial" panose="020B0604020202020204" pitchFamily="34" charset="0"/>
            <a:buChar char="•"/>
          </a:pPr>
          <a:r>
            <a:rPr lang="en-US" b="0" i="0"/>
            <a:t>Family members count which family have 3 members. They are high probabelity to become a defaulter.</a:t>
          </a:r>
        </a:p>
      </dgm:t>
    </dgm:pt>
    <dgm:pt modelId="{36D97514-CDA5-4C2B-9C5C-94BF1419A646}" type="parTrans" cxnId="{DAE0EBD7-808A-48C0-8AF3-429DDD6B156F}">
      <dgm:prSet/>
      <dgm:spPr/>
      <dgm:t>
        <a:bodyPr/>
        <a:lstStyle/>
        <a:p>
          <a:endParaRPr lang="en-IN"/>
        </a:p>
      </dgm:t>
    </dgm:pt>
    <dgm:pt modelId="{79A3A147-384F-4F9E-8F7A-E1539D3B268C}" type="sibTrans" cxnId="{DAE0EBD7-808A-48C0-8AF3-429DDD6B156F}">
      <dgm:prSet/>
      <dgm:spPr/>
      <dgm:t>
        <a:bodyPr/>
        <a:lstStyle/>
        <a:p>
          <a:endParaRPr lang="en-IN"/>
        </a:p>
      </dgm:t>
    </dgm:pt>
    <dgm:pt modelId="{DD3043AF-393E-40B9-9689-4BFE617AED38}" type="pres">
      <dgm:prSet presAssocID="{1EEDFC2F-22B5-4C98-8EDD-0CEDBE6B7A7C}" presName="linear" presStyleCnt="0">
        <dgm:presLayoutVars>
          <dgm:animLvl val="lvl"/>
          <dgm:resizeHandles val="exact"/>
        </dgm:presLayoutVars>
      </dgm:prSet>
      <dgm:spPr/>
    </dgm:pt>
    <dgm:pt modelId="{A4C24A0B-F07B-46F4-9824-642F0FDABB07}" type="pres">
      <dgm:prSet presAssocID="{7829E0FF-F012-41AC-A09E-7805F643C59D}" presName="parentText" presStyleLbl="node1" presStyleIdx="0" presStyleCnt="2">
        <dgm:presLayoutVars>
          <dgm:chMax val="0"/>
          <dgm:bulletEnabled val="1"/>
        </dgm:presLayoutVars>
      </dgm:prSet>
      <dgm:spPr/>
    </dgm:pt>
    <dgm:pt modelId="{E5C79DB1-DCBA-4E8B-885A-87696743171B}" type="pres">
      <dgm:prSet presAssocID="{65CF18B0-0F25-41A8-AC29-478FCD1AE062}" presName="spacer" presStyleCnt="0"/>
      <dgm:spPr/>
    </dgm:pt>
    <dgm:pt modelId="{8DBBC4FE-C869-43D2-B707-00CF35711E5C}" type="pres">
      <dgm:prSet presAssocID="{A379C37E-D5D5-42C1-B97F-2ED033064F45}" presName="parentText" presStyleLbl="node1" presStyleIdx="1" presStyleCnt="2">
        <dgm:presLayoutVars>
          <dgm:chMax val="0"/>
          <dgm:bulletEnabled val="1"/>
        </dgm:presLayoutVars>
      </dgm:prSet>
      <dgm:spPr/>
    </dgm:pt>
  </dgm:ptLst>
  <dgm:cxnLst>
    <dgm:cxn modelId="{DAA47C00-EC73-4E64-BEE5-A7D2091DE21B}" type="presOf" srcId="{1EEDFC2F-22B5-4C98-8EDD-0CEDBE6B7A7C}" destId="{DD3043AF-393E-40B9-9689-4BFE617AED38}" srcOrd="0" destOrd="0" presId="urn:microsoft.com/office/officeart/2005/8/layout/vList2"/>
    <dgm:cxn modelId="{9717AE2C-C27E-4C03-ABA5-CF421C171FBC}" srcId="{1EEDFC2F-22B5-4C98-8EDD-0CEDBE6B7A7C}" destId="{7829E0FF-F012-41AC-A09E-7805F643C59D}" srcOrd="0" destOrd="0" parTransId="{17290656-4D96-4436-8BA5-0C5041DCB4F0}" sibTransId="{65CF18B0-0F25-41A8-AC29-478FCD1AE062}"/>
    <dgm:cxn modelId="{4B4FD65B-375D-4A4C-B512-E01CEAC61947}" type="presOf" srcId="{A379C37E-D5D5-42C1-B97F-2ED033064F45}" destId="{8DBBC4FE-C869-43D2-B707-00CF35711E5C}" srcOrd="0" destOrd="0" presId="urn:microsoft.com/office/officeart/2005/8/layout/vList2"/>
    <dgm:cxn modelId="{12C9C041-8E7A-4DD0-A31C-072E8E220497}" type="presOf" srcId="{7829E0FF-F012-41AC-A09E-7805F643C59D}" destId="{A4C24A0B-F07B-46F4-9824-642F0FDABB07}" srcOrd="0" destOrd="0" presId="urn:microsoft.com/office/officeart/2005/8/layout/vList2"/>
    <dgm:cxn modelId="{DAE0EBD7-808A-48C0-8AF3-429DDD6B156F}" srcId="{1EEDFC2F-22B5-4C98-8EDD-0CEDBE6B7A7C}" destId="{A379C37E-D5D5-42C1-B97F-2ED033064F45}" srcOrd="1" destOrd="0" parTransId="{36D97514-CDA5-4C2B-9C5C-94BF1419A646}" sibTransId="{79A3A147-384F-4F9E-8F7A-E1539D3B268C}"/>
    <dgm:cxn modelId="{98D8836A-E18E-448F-BE5B-5E6391A771B7}" type="presParOf" srcId="{DD3043AF-393E-40B9-9689-4BFE617AED38}" destId="{A4C24A0B-F07B-46F4-9824-642F0FDABB07}" srcOrd="0" destOrd="0" presId="urn:microsoft.com/office/officeart/2005/8/layout/vList2"/>
    <dgm:cxn modelId="{B44A1AAE-DC97-4F68-866E-843B6969EA9B}" type="presParOf" srcId="{DD3043AF-393E-40B9-9689-4BFE617AED38}" destId="{E5C79DB1-DCBA-4E8B-885A-87696743171B}" srcOrd="1" destOrd="0" presId="urn:microsoft.com/office/officeart/2005/8/layout/vList2"/>
    <dgm:cxn modelId="{EE66C411-7B42-4186-8195-BE5022272BA0}" type="presParOf" srcId="{DD3043AF-393E-40B9-9689-4BFE617AED38}" destId="{8DBBC4FE-C869-43D2-B707-00CF35711E5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95776-7DEE-45DE-9104-9CFDE96832C6}">
      <dsp:nvSpPr>
        <dsp:cNvPr id="0" name=""/>
        <dsp:cNvSpPr/>
      </dsp:nvSpPr>
      <dsp:spPr>
        <a:xfrm>
          <a:off x="0" y="105141"/>
          <a:ext cx="2590800" cy="1583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In 2 members family 48% pay properly.</a:t>
          </a:r>
        </a:p>
      </dsp:txBody>
      <dsp:txXfrm>
        <a:off x="77280" y="182421"/>
        <a:ext cx="2436240" cy="1428537"/>
      </dsp:txXfrm>
    </dsp:sp>
    <dsp:sp modelId="{56F8A0DF-12A7-4502-BA9C-AFF7316B850E}">
      <dsp:nvSpPr>
        <dsp:cNvPr id="0" name=""/>
        <dsp:cNvSpPr/>
      </dsp:nvSpPr>
      <dsp:spPr>
        <a:xfrm>
          <a:off x="0" y="1745839"/>
          <a:ext cx="2590800" cy="1583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65% paying on time who dont have child.</a:t>
          </a:r>
        </a:p>
      </dsp:txBody>
      <dsp:txXfrm>
        <a:off x="77280" y="1823119"/>
        <a:ext cx="2436240" cy="14285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C1CF-5A83-4DB6-9FD3-FFDA63FDFED3}">
      <dsp:nvSpPr>
        <dsp:cNvPr id="0" name=""/>
        <dsp:cNvSpPr/>
      </dsp:nvSpPr>
      <dsp:spPr>
        <a:xfrm>
          <a:off x="0" y="66439"/>
          <a:ext cx="2306320" cy="180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Who have 2 children they are probabelity to be a low defaulter.</a:t>
          </a:r>
        </a:p>
      </dsp:txBody>
      <dsp:txXfrm>
        <a:off x="87957" y="154396"/>
        <a:ext cx="2130406" cy="1625886"/>
      </dsp:txXfrm>
    </dsp:sp>
    <dsp:sp modelId="{131E9C4D-CC4B-47D4-B715-9A2F7A402A8E}">
      <dsp:nvSpPr>
        <dsp:cNvPr id="0" name=""/>
        <dsp:cNvSpPr/>
      </dsp:nvSpPr>
      <dsp:spPr>
        <a:xfrm>
          <a:off x="0" y="1931599"/>
          <a:ext cx="2306320" cy="180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Who have a one child high probabelity to be defaulter.</a:t>
          </a:r>
        </a:p>
      </dsp:txBody>
      <dsp:txXfrm>
        <a:off x="87957" y="2019556"/>
        <a:ext cx="2130406" cy="16258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8DBB1-0A32-46C8-8EC9-4C542C9C91CF}">
      <dsp:nvSpPr>
        <dsp:cNvPr id="0" name=""/>
        <dsp:cNvSpPr/>
      </dsp:nvSpPr>
      <dsp:spPr>
        <a:xfrm>
          <a:off x="0" y="45459"/>
          <a:ext cx="2860040"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dirty="0"/>
            <a:t>Who are under the others and State servant are be a low defaulter.</a:t>
          </a:r>
        </a:p>
      </dsp:txBody>
      <dsp:txXfrm>
        <a:off x="71622" y="117081"/>
        <a:ext cx="2716796" cy="1323936"/>
      </dsp:txXfrm>
    </dsp:sp>
    <dsp:sp modelId="{F10C0C46-81C3-4329-B963-CFF05AB4C824}">
      <dsp:nvSpPr>
        <dsp:cNvPr id="0" name=""/>
        <dsp:cNvSpPr/>
      </dsp:nvSpPr>
      <dsp:spPr>
        <a:xfrm>
          <a:off x="0" y="1575999"/>
          <a:ext cx="2860040"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Working persons high possibality to be a defaulter.</a:t>
          </a:r>
        </a:p>
      </dsp:txBody>
      <dsp:txXfrm>
        <a:off x="71622" y="1647621"/>
        <a:ext cx="2716796" cy="13239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56D35-0443-4484-B452-3064AF3475C1}">
      <dsp:nvSpPr>
        <dsp:cNvPr id="0" name=""/>
        <dsp:cNvSpPr/>
      </dsp:nvSpPr>
      <dsp:spPr>
        <a:xfrm>
          <a:off x="0" y="7555"/>
          <a:ext cx="2306320" cy="186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kern="1200" dirty="0"/>
            <a:t>Males are low </a:t>
          </a:r>
          <a:r>
            <a:rPr lang="en-US" sz="2300" b="0" i="0" kern="1200" dirty="0" err="1"/>
            <a:t>probabelity</a:t>
          </a:r>
          <a:r>
            <a:rPr lang="en-US" sz="2300" b="0" i="0" kern="1200" dirty="0"/>
            <a:t> to become a defaulter.</a:t>
          </a:r>
        </a:p>
      </dsp:txBody>
      <dsp:txXfrm>
        <a:off x="91257" y="98812"/>
        <a:ext cx="2123806" cy="1686890"/>
      </dsp:txXfrm>
    </dsp:sp>
    <dsp:sp modelId="{5F90EB1C-2BCA-4D40-B777-B98C8856D230}">
      <dsp:nvSpPr>
        <dsp:cNvPr id="0" name=""/>
        <dsp:cNvSpPr/>
      </dsp:nvSpPr>
      <dsp:spPr>
        <a:xfrm>
          <a:off x="0" y="1943199"/>
          <a:ext cx="2306320" cy="186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kern="1200"/>
            <a:t>Females are high probabelity to become a defaulter.</a:t>
          </a:r>
        </a:p>
      </dsp:txBody>
      <dsp:txXfrm>
        <a:off x="91257" y="2034456"/>
        <a:ext cx="2123806" cy="16868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9D241-E42B-4D20-B216-DF8F0B5C0179}">
      <dsp:nvSpPr>
        <dsp:cNvPr id="0" name=""/>
        <dsp:cNvSpPr/>
      </dsp:nvSpPr>
      <dsp:spPr>
        <a:xfrm>
          <a:off x="0" y="352349"/>
          <a:ext cx="2621280" cy="1400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Who have not a house they are low probabelity to become a defaulter.</a:t>
          </a:r>
        </a:p>
      </dsp:txBody>
      <dsp:txXfrm>
        <a:off x="68366" y="420715"/>
        <a:ext cx="2484548" cy="1263757"/>
      </dsp:txXfrm>
    </dsp:sp>
    <dsp:sp modelId="{ABA5E451-B9A3-4993-A08C-C9F4CD063FFA}">
      <dsp:nvSpPr>
        <dsp:cNvPr id="0" name=""/>
        <dsp:cNvSpPr/>
      </dsp:nvSpPr>
      <dsp:spPr>
        <a:xfrm>
          <a:off x="0" y="1813319"/>
          <a:ext cx="2621280" cy="1400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Who have a house they are high probabelity to become a defaulter.</a:t>
          </a:r>
        </a:p>
      </dsp:txBody>
      <dsp:txXfrm>
        <a:off x="68366" y="1881685"/>
        <a:ext cx="2484548" cy="12637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72E2D-DC70-4820-8316-5C99C2C9B051}">
      <dsp:nvSpPr>
        <dsp:cNvPr id="0" name=""/>
        <dsp:cNvSpPr/>
      </dsp:nvSpPr>
      <dsp:spPr>
        <a:xfrm>
          <a:off x="0" y="0"/>
          <a:ext cx="2468880" cy="171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Who have cars they are low probabelity to become a defaulters.</a:t>
          </a:r>
        </a:p>
      </dsp:txBody>
      <dsp:txXfrm>
        <a:off x="83959" y="83959"/>
        <a:ext cx="2300962" cy="1551982"/>
      </dsp:txXfrm>
    </dsp:sp>
    <dsp:sp modelId="{A1DCABA7-F681-4646-844D-C28138F85626}">
      <dsp:nvSpPr>
        <dsp:cNvPr id="0" name=""/>
        <dsp:cNvSpPr/>
      </dsp:nvSpPr>
      <dsp:spPr>
        <a:xfrm>
          <a:off x="0" y="1798079"/>
          <a:ext cx="2468880" cy="171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Who doesn't have cars they are high probabelity to become a defaulters.</a:t>
          </a:r>
        </a:p>
      </dsp:txBody>
      <dsp:txXfrm>
        <a:off x="83959" y="1882038"/>
        <a:ext cx="2300962" cy="15519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82E30-1573-4169-8B64-1F8BA52404DE}">
      <dsp:nvSpPr>
        <dsp:cNvPr id="0" name=""/>
        <dsp:cNvSpPr/>
      </dsp:nvSpPr>
      <dsp:spPr>
        <a:xfrm>
          <a:off x="0" y="58462"/>
          <a:ext cx="2296160" cy="18939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Higher education studied applicant low possibility become a defaulter.</a:t>
          </a:r>
        </a:p>
      </dsp:txBody>
      <dsp:txXfrm>
        <a:off x="92454" y="150916"/>
        <a:ext cx="2111252" cy="1709029"/>
      </dsp:txXfrm>
    </dsp:sp>
    <dsp:sp modelId="{74C7C817-B7FA-4AE9-94B3-D3E22DB7F81B}">
      <dsp:nvSpPr>
        <dsp:cNvPr id="0" name=""/>
        <dsp:cNvSpPr/>
      </dsp:nvSpPr>
      <dsp:spPr>
        <a:xfrm>
          <a:off x="0" y="2009999"/>
          <a:ext cx="2296160" cy="18939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Acadamic degree and secondary are high possibility to become a defaulter.</a:t>
          </a:r>
        </a:p>
      </dsp:txBody>
      <dsp:txXfrm>
        <a:off x="92454" y="2102453"/>
        <a:ext cx="2111252" cy="17090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265B6-B4BA-4222-99E4-0042150F02E4}">
      <dsp:nvSpPr>
        <dsp:cNvPr id="0" name=""/>
        <dsp:cNvSpPr/>
      </dsp:nvSpPr>
      <dsp:spPr>
        <a:xfrm>
          <a:off x="0" y="76599"/>
          <a:ext cx="3403600" cy="180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dirty="0"/>
            <a:t>Manager, core staff, accountant,drivers,private service staff, Hr and It staff are low probability to become a defaulter.</a:t>
          </a:r>
        </a:p>
      </dsp:txBody>
      <dsp:txXfrm>
        <a:off x="87957" y="164556"/>
        <a:ext cx="3227686" cy="1625886"/>
      </dsp:txXfrm>
    </dsp:sp>
    <dsp:sp modelId="{F4D7D1EE-F44C-4AE8-9374-03CE116CF9C0}">
      <dsp:nvSpPr>
        <dsp:cNvPr id="0" name=""/>
        <dsp:cNvSpPr/>
      </dsp:nvSpPr>
      <dsp:spPr>
        <a:xfrm>
          <a:off x="0" y="1941759"/>
          <a:ext cx="3403600" cy="180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Laborers high possibility become a defaulter.</a:t>
          </a:r>
        </a:p>
      </dsp:txBody>
      <dsp:txXfrm>
        <a:off x="87957" y="2029716"/>
        <a:ext cx="3227686" cy="16258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2C009-0083-42CC-9EBB-1B99A27D98B2}">
      <dsp:nvSpPr>
        <dsp:cNvPr id="0" name=""/>
        <dsp:cNvSpPr/>
      </dsp:nvSpPr>
      <dsp:spPr>
        <a:xfrm>
          <a:off x="0" y="406930"/>
          <a:ext cx="2788920" cy="1210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kern="1200"/>
            <a:t>Rovolving loans are low probability to become a defaulter.</a:t>
          </a:r>
        </a:p>
      </dsp:txBody>
      <dsp:txXfrm>
        <a:off x="59114" y="466044"/>
        <a:ext cx="2670692" cy="1092721"/>
      </dsp:txXfrm>
    </dsp:sp>
    <dsp:sp modelId="{58A414F2-D741-46BA-A7CC-50051A6B5319}">
      <dsp:nvSpPr>
        <dsp:cNvPr id="0" name=""/>
        <dsp:cNvSpPr/>
      </dsp:nvSpPr>
      <dsp:spPr>
        <a:xfrm>
          <a:off x="0" y="1684120"/>
          <a:ext cx="2788920" cy="12109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kern="1200"/>
            <a:t>Cash loans are high probability to become a defaulter.</a:t>
          </a:r>
        </a:p>
      </dsp:txBody>
      <dsp:txXfrm>
        <a:off x="59114" y="1743234"/>
        <a:ext cx="2670692" cy="1092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EF006-B60D-4EDD-9B85-9D0C4BD4D968}">
      <dsp:nvSpPr>
        <dsp:cNvPr id="0" name=""/>
        <dsp:cNvSpPr/>
      </dsp:nvSpPr>
      <dsp:spPr>
        <a:xfrm>
          <a:off x="0" y="48839"/>
          <a:ext cx="2687320" cy="191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Day Doesnt affect the repayment. Even through Tuesday and Wednesday who get loan they are paying properly.</a:t>
          </a:r>
        </a:p>
      </dsp:txBody>
      <dsp:txXfrm>
        <a:off x="93668" y="142507"/>
        <a:ext cx="2499984" cy="1731464"/>
      </dsp:txXfrm>
    </dsp:sp>
    <dsp:sp modelId="{BCCEE042-D8E9-4850-BC9A-A157AF4B73A9}">
      <dsp:nvSpPr>
        <dsp:cNvPr id="0" name=""/>
        <dsp:cNvSpPr/>
      </dsp:nvSpPr>
      <dsp:spPr>
        <a:xfrm>
          <a:off x="0" y="2025239"/>
          <a:ext cx="2687320" cy="191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a:t>60 % peoples dont have car but they pay on time.</a:t>
          </a:r>
        </a:p>
      </dsp:txBody>
      <dsp:txXfrm>
        <a:off x="93668" y="2118907"/>
        <a:ext cx="2499984" cy="1731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EE71B-5711-435A-A30E-5A8DB59C29D0}">
      <dsp:nvSpPr>
        <dsp:cNvPr id="0" name=""/>
        <dsp:cNvSpPr/>
      </dsp:nvSpPr>
      <dsp:spPr>
        <a:xfrm>
          <a:off x="0" y="348049"/>
          <a:ext cx="2570480" cy="1421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b="0" i="0" kern="1200"/>
            <a:t>Alomost 61% female pay on time.</a:t>
          </a:r>
        </a:p>
      </dsp:txBody>
      <dsp:txXfrm>
        <a:off x="69394" y="417443"/>
        <a:ext cx="2431692" cy="1282762"/>
      </dsp:txXfrm>
    </dsp:sp>
    <dsp:sp modelId="{B00FABB7-80C4-40D8-BCF9-68B3EE086DAE}">
      <dsp:nvSpPr>
        <dsp:cNvPr id="0" name=""/>
        <dsp:cNvSpPr/>
      </dsp:nvSpPr>
      <dsp:spPr>
        <a:xfrm>
          <a:off x="0" y="1847359"/>
          <a:ext cx="2570480" cy="1421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b="0" i="0" kern="1200"/>
            <a:t>64% who have house they pay on time.</a:t>
          </a:r>
        </a:p>
      </dsp:txBody>
      <dsp:txXfrm>
        <a:off x="69394" y="1916753"/>
        <a:ext cx="2431692" cy="1282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B5CDB-66B5-4490-A1B3-960F055E5DFC}">
      <dsp:nvSpPr>
        <dsp:cNvPr id="0" name=""/>
        <dsp:cNvSpPr/>
      </dsp:nvSpPr>
      <dsp:spPr>
        <a:xfrm>
          <a:off x="0" y="188599"/>
          <a:ext cx="2316480" cy="1600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t>92% people paying on time they have mobile.</a:t>
          </a:r>
        </a:p>
      </dsp:txBody>
      <dsp:txXfrm>
        <a:off x="78133" y="266732"/>
        <a:ext cx="2160214" cy="1444293"/>
      </dsp:txXfrm>
    </dsp:sp>
    <dsp:sp modelId="{CD7602F3-BB7C-46CD-9F83-4A4F8E0C46B2}">
      <dsp:nvSpPr>
        <dsp:cNvPr id="0" name=""/>
        <dsp:cNvSpPr/>
      </dsp:nvSpPr>
      <dsp:spPr>
        <a:xfrm>
          <a:off x="0" y="1858279"/>
          <a:ext cx="2316480" cy="1600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t>92% peoples phone reachable they pay on time.</a:t>
          </a:r>
        </a:p>
      </dsp:txBody>
      <dsp:txXfrm>
        <a:off x="78133" y="1936412"/>
        <a:ext cx="2160214" cy="1444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BA8FE-B8EC-4435-B441-20FC561F7BCB}">
      <dsp:nvSpPr>
        <dsp:cNvPr id="0" name=""/>
        <dsp:cNvSpPr/>
      </dsp:nvSpPr>
      <dsp:spPr>
        <a:xfrm>
          <a:off x="0" y="39678"/>
          <a:ext cx="2306320" cy="182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b="0" i="0" kern="1200"/>
            <a:t>83% cash loan repay on time</a:t>
          </a:r>
        </a:p>
      </dsp:txBody>
      <dsp:txXfrm>
        <a:off x="88911" y="128589"/>
        <a:ext cx="2128498" cy="1643538"/>
      </dsp:txXfrm>
    </dsp:sp>
    <dsp:sp modelId="{56787A3D-D28C-489B-BA46-CBF74B7BCE44}">
      <dsp:nvSpPr>
        <dsp:cNvPr id="0" name=""/>
        <dsp:cNvSpPr/>
      </dsp:nvSpPr>
      <dsp:spPr>
        <a:xfrm>
          <a:off x="0" y="1938799"/>
          <a:ext cx="2306320" cy="182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b="0" i="0" kern="1200"/>
            <a:t>45 % labours are pay loan on time.</a:t>
          </a:r>
        </a:p>
      </dsp:txBody>
      <dsp:txXfrm>
        <a:off x="88911" y="2027710"/>
        <a:ext cx="2128498" cy="16435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0E231-8420-4506-AD89-0FA20ED3F7A9}">
      <dsp:nvSpPr>
        <dsp:cNvPr id="0" name=""/>
        <dsp:cNvSpPr/>
      </dsp:nvSpPr>
      <dsp:spPr>
        <a:xfrm>
          <a:off x="0" y="411219"/>
          <a:ext cx="2387600"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65 % secondary special study peoples pay on time.</a:t>
          </a:r>
        </a:p>
      </dsp:txBody>
      <dsp:txXfrm>
        <a:off x="71622" y="482841"/>
        <a:ext cx="2244356" cy="1323936"/>
      </dsp:txXfrm>
    </dsp:sp>
    <dsp:sp modelId="{9179D201-26AA-4EDD-8D77-1CA8924FFE46}">
      <dsp:nvSpPr>
        <dsp:cNvPr id="0" name=""/>
        <dsp:cNvSpPr/>
      </dsp:nvSpPr>
      <dsp:spPr>
        <a:xfrm>
          <a:off x="0" y="1941759"/>
          <a:ext cx="2387600"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0" i="0" kern="1200"/>
            <a:t>59 % married peoples pay on time.</a:t>
          </a:r>
        </a:p>
      </dsp:txBody>
      <dsp:txXfrm>
        <a:off x="71622" y="2013381"/>
        <a:ext cx="2244356" cy="13239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A7D2F-A24F-4807-812F-85A10909D319}">
      <dsp:nvSpPr>
        <dsp:cNvPr id="0" name=""/>
        <dsp:cNvSpPr/>
      </dsp:nvSpPr>
      <dsp:spPr>
        <a:xfrm>
          <a:off x="0" y="243514"/>
          <a:ext cx="2489200" cy="1686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0" kern="1200"/>
            <a:t>47% working peoples are pay on time.</a:t>
          </a:r>
        </a:p>
      </dsp:txBody>
      <dsp:txXfrm>
        <a:off x="82325" y="325839"/>
        <a:ext cx="2324550" cy="1521795"/>
      </dsp:txXfrm>
    </dsp:sp>
    <dsp:sp modelId="{1469D8CD-5A2D-4A27-8486-951302173093}">
      <dsp:nvSpPr>
        <dsp:cNvPr id="0" name=""/>
        <dsp:cNvSpPr/>
      </dsp:nvSpPr>
      <dsp:spPr>
        <a:xfrm>
          <a:off x="0" y="2001959"/>
          <a:ext cx="2489200" cy="1686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0" i="0" kern="1200"/>
            <a:t>75 % unaccompanied peoples are repay on time.</a:t>
          </a:r>
        </a:p>
      </dsp:txBody>
      <dsp:txXfrm>
        <a:off x="82325" y="2084284"/>
        <a:ext cx="2324550" cy="15217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0E9C-8C0C-4C6D-9EE6-AD00C0FA8A94}">
      <dsp:nvSpPr>
        <dsp:cNvPr id="0" name=""/>
        <dsp:cNvSpPr/>
      </dsp:nvSpPr>
      <dsp:spPr>
        <a:xfrm>
          <a:off x="0" y="301549"/>
          <a:ext cx="2296160" cy="1400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80% of peoples only 1 document submited. but they pay on time.</a:t>
          </a:r>
        </a:p>
      </dsp:txBody>
      <dsp:txXfrm>
        <a:off x="68366" y="369915"/>
        <a:ext cx="2159428" cy="1263757"/>
      </dsp:txXfrm>
    </dsp:sp>
    <dsp:sp modelId="{86677580-5B05-4E3B-B0F4-36D4817DFA4C}">
      <dsp:nvSpPr>
        <dsp:cNvPr id="0" name=""/>
        <dsp:cNvSpPr/>
      </dsp:nvSpPr>
      <dsp:spPr>
        <a:xfrm>
          <a:off x="0" y="1762519"/>
          <a:ext cx="2296160" cy="1400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b="0" i="0" kern="1200"/>
            <a:t>75 % people have work phone and pay also on time.</a:t>
          </a:r>
        </a:p>
      </dsp:txBody>
      <dsp:txXfrm>
        <a:off x="68366" y="1830885"/>
        <a:ext cx="2159428" cy="12637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24A0B-F07B-46F4-9824-642F0FDABB07}">
      <dsp:nvSpPr>
        <dsp:cNvPr id="0" name=""/>
        <dsp:cNvSpPr/>
      </dsp:nvSpPr>
      <dsp:spPr>
        <a:xfrm>
          <a:off x="0" y="49699"/>
          <a:ext cx="2631439" cy="1822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0" i="0" kern="1200"/>
            <a:t>Family members count which family have 2 members. They are low probabelity to become a defaulter.</a:t>
          </a:r>
        </a:p>
      </dsp:txBody>
      <dsp:txXfrm>
        <a:off x="88985" y="138684"/>
        <a:ext cx="2453469" cy="1644890"/>
      </dsp:txXfrm>
    </dsp:sp>
    <dsp:sp modelId="{8DBBC4FE-C869-43D2-B707-00CF35711E5C}">
      <dsp:nvSpPr>
        <dsp:cNvPr id="0" name=""/>
        <dsp:cNvSpPr/>
      </dsp:nvSpPr>
      <dsp:spPr>
        <a:xfrm>
          <a:off x="0" y="1927279"/>
          <a:ext cx="2631439" cy="1822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0" i="0" kern="1200"/>
            <a:t>Family members count which family have 3 members. They are high probabelity to become a defaulter.</a:t>
          </a:r>
        </a:p>
      </dsp:txBody>
      <dsp:txXfrm>
        <a:off x="88985" y="2016264"/>
        <a:ext cx="2453469" cy="16448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9/14/2023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050678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pn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png"/><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png"/><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4.png"/><Relationship Id="rId2" Type="http://schemas.openxmlformats.org/officeDocument/2006/relationships/diagramData" Target="../diagrams/data9.xml"/><Relationship Id="rId1" Type="http://schemas.openxmlformats.org/officeDocument/2006/relationships/slideLayout" Target="../slideLayouts/slideLayout1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5.png"/><Relationship Id="rId2" Type="http://schemas.openxmlformats.org/officeDocument/2006/relationships/diagramData" Target="../diagrams/data10.xml"/><Relationship Id="rId1" Type="http://schemas.openxmlformats.org/officeDocument/2006/relationships/slideLayout" Target="../slideLayouts/slideLayout1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6.png"/><Relationship Id="rId2" Type="http://schemas.openxmlformats.org/officeDocument/2006/relationships/diagramData" Target="../diagrams/data11.xml"/><Relationship Id="rId1" Type="http://schemas.openxmlformats.org/officeDocument/2006/relationships/slideLayout" Target="../slideLayouts/slideLayout1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7.png"/><Relationship Id="rId2" Type="http://schemas.openxmlformats.org/officeDocument/2006/relationships/diagramData" Target="../diagrams/data12.xml"/><Relationship Id="rId1" Type="http://schemas.openxmlformats.org/officeDocument/2006/relationships/slideLayout" Target="../slideLayouts/slideLayout1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8.png"/><Relationship Id="rId2" Type="http://schemas.openxmlformats.org/officeDocument/2006/relationships/diagramData" Target="../diagrams/data13.xml"/><Relationship Id="rId1" Type="http://schemas.openxmlformats.org/officeDocument/2006/relationships/slideLayout" Target="../slideLayouts/slideLayout1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hyperlink" Target="http://localhost:8888/notebooks/Downloads/NIIT%20PYTHON/PYTHON3/3SPRINT2CASESTUDY2PANDIAN.ipynb#Find-the-defaulter-using-their-car" TargetMode="External"/><Relationship Id="rId1" Type="http://schemas.openxmlformats.org/officeDocument/2006/relationships/slideLayout" Target="../slideLayouts/slideLayout1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0.png"/><Relationship Id="rId2" Type="http://schemas.openxmlformats.org/officeDocument/2006/relationships/diagramData" Target="../diagrams/data15.xml"/><Relationship Id="rId1" Type="http://schemas.openxmlformats.org/officeDocument/2006/relationships/slideLayout" Target="../slideLayouts/slideLayout1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1.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2.png"/><Relationship Id="rId2" Type="http://schemas.openxmlformats.org/officeDocument/2006/relationships/diagramData" Target="../diagrams/data17.xml"/><Relationship Id="rId1" Type="http://schemas.openxmlformats.org/officeDocument/2006/relationships/slideLayout" Target="../slideLayouts/slideLayout1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6" Type="http://schemas.openxmlformats.org/officeDocument/2006/relationships/image" Target="../media/image28.jpeg"/><Relationship Id="rId5" Type="http://schemas.openxmlformats.org/officeDocument/2006/relationships/hyperlink" Target="mailto:pandi200ns@gmail.com"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Hackathon </a:t>
            </a:r>
            <a:br>
              <a:rPr lang="en-US" dirty="0"/>
            </a:br>
            <a:r>
              <a:rPr lang="en-US" dirty="0"/>
              <a:t>Repaying the Credit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2401" y="4378272"/>
            <a:ext cx="3302328" cy="760288"/>
          </a:xfrm>
        </p:spPr>
        <p:txBody>
          <a:bodyPr/>
          <a:lstStyle/>
          <a:p>
            <a:r>
              <a:rPr lang="en-US" dirty="0"/>
              <a:t>Shanmugaiya Pandian. V</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Gender &amp; House</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1046901285"/>
              </p:ext>
            </p:extLst>
          </p:nvPr>
        </p:nvGraphicFramePr>
        <p:xfrm>
          <a:off x="9113520" y="2184400"/>
          <a:ext cx="2570480" cy="3616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10</a:t>
            </a:fld>
            <a:endParaRPr lang="en-US" dirty="0"/>
          </a:p>
        </p:txBody>
      </p:sp>
      <p:pic>
        <p:nvPicPr>
          <p:cNvPr id="3074" name="Picture 2">
            <a:extLst>
              <a:ext uri="{FF2B5EF4-FFF2-40B4-BE49-F238E27FC236}">
                <a16:creationId xmlns:a16="http://schemas.microsoft.com/office/drawing/2014/main" id="{06662DE4-79AC-407A-A663-3AA977420134}"/>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162560" y="1889760"/>
            <a:ext cx="8808720" cy="434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2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Mobile &amp; Mobile Reachable</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1005881320"/>
              </p:ext>
            </p:extLst>
          </p:nvPr>
        </p:nvGraphicFramePr>
        <p:xfrm>
          <a:off x="9225280" y="2164080"/>
          <a:ext cx="2316480" cy="3647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11</a:t>
            </a:fld>
            <a:endParaRPr lang="en-US" dirty="0"/>
          </a:p>
        </p:txBody>
      </p:sp>
      <p:pic>
        <p:nvPicPr>
          <p:cNvPr id="4098" name="Picture 2">
            <a:extLst>
              <a:ext uri="{FF2B5EF4-FFF2-40B4-BE49-F238E27FC236}">
                <a16:creationId xmlns:a16="http://schemas.microsoft.com/office/drawing/2014/main" id="{21D2A5AD-44F2-4535-BB18-BE25852BCD5B}"/>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233680" y="1859279"/>
            <a:ext cx="8839200" cy="432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96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Contract Type &amp; Occupation</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870943758"/>
              </p:ext>
            </p:extLst>
          </p:nvPr>
        </p:nvGraphicFramePr>
        <p:xfrm>
          <a:off x="9509760" y="2174240"/>
          <a:ext cx="2306320" cy="3799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12</a:t>
            </a:fld>
            <a:endParaRPr lang="en-US" dirty="0"/>
          </a:p>
        </p:txBody>
      </p:sp>
      <p:pic>
        <p:nvPicPr>
          <p:cNvPr id="5122" name="Picture 2">
            <a:extLst>
              <a:ext uri="{FF2B5EF4-FFF2-40B4-BE49-F238E27FC236}">
                <a16:creationId xmlns:a16="http://schemas.microsoft.com/office/drawing/2014/main" id="{0763EC8D-793B-4038-9A9C-B8FB6962931D}"/>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266951" y="1971039"/>
            <a:ext cx="9242809" cy="436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5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Education &amp; Family Status</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349596731"/>
              </p:ext>
            </p:extLst>
          </p:nvPr>
        </p:nvGraphicFramePr>
        <p:xfrm>
          <a:off x="9255760" y="2275840"/>
          <a:ext cx="2387600" cy="3820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13</a:t>
            </a:fld>
            <a:endParaRPr lang="en-US" dirty="0"/>
          </a:p>
        </p:txBody>
      </p:sp>
      <p:pic>
        <p:nvPicPr>
          <p:cNvPr id="6146" name="Picture 2">
            <a:extLst>
              <a:ext uri="{FF2B5EF4-FFF2-40B4-BE49-F238E27FC236}">
                <a16:creationId xmlns:a16="http://schemas.microsoft.com/office/drawing/2014/main" id="{A2BA6272-AE51-4DA9-B4F3-B25E2DAF08B1}"/>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1650" y="1950720"/>
            <a:ext cx="8960750" cy="422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4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Income Type &amp; Name Suite </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3195414626"/>
              </p:ext>
            </p:extLst>
          </p:nvPr>
        </p:nvGraphicFramePr>
        <p:xfrm>
          <a:off x="9062720" y="2052320"/>
          <a:ext cx="2489200" cy="3931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14</a:t>
            </a:fld>
            <a:endParaRPr lang="en-US" dirty="0"/>
          </a:p>
        </p:txBody>
      </p:sp>
      <p:pic>
        <p:nvPicPr>
          <p:cNvPr id="7170" name="Picture 2">
            <a:extLst>
              <a:ext uri="{FF2B5EF4-FFF2-40B4-BE49-F238E27FC236}">
                <a16:creationId xmlns:a16="http://schemas.microsoft.com/office/drawing/2014/main" id="{F6A7E17C-0E60-4157-947F-B88E9E34A677}"/>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121920" y="1801494"/>
            <a:ext cx="8757920" cy="443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85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Total Document submitted &amp; Work Phone</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207619940"/>
              </p:ext>
            </p:extLst>
          </p:nvPr>
        </p:nvGraphicFramePr>
        <p:xfrm>
          <a:off x="9164320" y="2316480"/>
          <a:ext cx="2296160" cy="3464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15</a:t>
            </a:fld>
            <a:endParaRPr lang="en-US" dirty="0"/>
          </a:p>
        </p:txBody>
      </p:sp>
      <p:pic>
        <p:nvPicPr>
          <p:cNvPr id="8194" name="Picture 2">
            <a:extLst>
              <a:ext uri="{FF2B5EF4-FFF2-40B4-BE49-F238E27FC236}">
                <a16:creationId xmlns:a16="http://schemas.microsoft.com/office/drawing/2014/main" id="{F407B663-C630-4E26-B450-B58C3B728325}"/>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126999" y="1969530"/>
            <a:ext cx="8823961" cy="431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6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dirty="0"/>
              <a:t>Who are become a low defaulter using their family members count with their income </a:t>
            </a: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981758617"/>
              </p:ext>
            </p:extLst>
          </p:nvPr>
        </p:nvGraphicFramePr>
        <p:xfrm>
          <a:off x="9001760" y="2316480"/>
          <a:ext cx="2631440" cy="3799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16</a:t>
            </a:fld>
            <a:endParaRPr lang="en-US" dirty="0"/>
          </a:p>
        </p:txBody>
      </p:sp>
      <p:pic>
        <p:nvPicPr>
          <p:cNvPr id="9218" name="Picture 2">
            <a:extLst>
              <a:ext uri="{FF2B5EF4-FFF2-40B4-BE49-F238E27FC236}">
                <a16:creationId xmlns:a16="http://schemas.microsoft.com/office/drawing/2014/main" id="{90A4FA77-B97D-408B-892B-B2478873464D}"/>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238759" y="2214880"/>
            <a:ext cx="8520121" cy="359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64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dirty="0"/>
              <a:t>Who are become a low defaulter using their children  count with their income</a:t>
            </a: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831340671"/>
              </p:ext>
            </p:extLst>
          </p:nvPr>
        </p:nvGraphicFramePr>
        <p:xfrm>
          <a:off x="9337040" y="2204720"/>
          <a:ext cx="2306320" cy="3799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17</a:t>
            </a:fld>
            <a:endParaRPr lang="en-US" dirty="0"/>
          </a:p>
        </p:txBody>
      </p:sp>
      <p:pic>
        <p:nvPicPr>
          <p:cNvPr id="10242" name="Picture 2">
            <a:extLst>
              <a:ext uri="{FF2B5EF4-FFF2-40B4-BE49-F238E27FC236}">
                <a16:creationId xmlns:a16="http://schemas.microsoft.com/office/drawing/2014/main" id="{15825CC0-6FF2-4C0E-95DA-F0408C45E489}"/>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411480" y="2072640"/>
            <a:ext cx="8610600" cy="394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46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How we find low defaulter using their income type and income.</a:t>
            </a:r>
            <a:br>
              <a:rPr lang="en-US" b="1" i="0" dirty="0">
                <a:solidFill>
                  <a:srgbClr val="000000"/>
                </a:solidFill>
                <a:effectLst/>
                <a:latin typeface="Helvetica Neue"/>
              </a:rPr>
            </a:b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659548750"/>
              </p:ext>
            </p:extLst>
          </p:nvPr>
        </p:nvGraphicFramePr>
        <p:xfrm>
          <a:off x="9123680" y="2611120"/>
          <a:ext cx="2860040" cy="3088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18</a:t>
            </a:fld>
            <a:endParaRPr lang="en-US" dirty="0"/>
          </a:p>
        </p:txBody>
      </p:sp>
      <p:pic>
        <p:nvPicPr>
          <p:cNvPr id="11266" name="Picture 2">
            <a:extLst>
              <a:ext uri="{FF2B5EF4-FFF2-40B4-BE49-F238E27FC236}">
                <a16:creationId xmlns:a16="http://schemas.microsoft.com/office/drawing/2014/main" id="{5FBFDA31-DC61-47B9-A307-1D64530D26AE}"/>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401320" y="1676751"/>
            <a:ext cx="8295640" cy="442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48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Which gender be a defaulter using their income</a:t>
            </a:r>
            <a:br>
              <a:rPr lang="en-US" b="1" i="0" dirty="0">
                <a:solidFill>
                  <a:srgbClr val="000000"/>
                </a:solidFill>
                <a:effectLst/>
                <a:latin typeface="Helvetica Neue"/>
              </a:rPr>
            </a:b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80604450"/>
              </p:ext>
            </p:extLst>
          </p:nvPr>
        </p:nvGraphicFramePr>
        <p:xfrm>
          <a:off x="9225280" y="2123440"/>
          <a:ext cx="2306320" cy="3820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19</a:t>
            </a:fld>
            <a:endParaRPr lang="en-US" dirty="0"/>
          </a:p>
        </p:txBody>
      </p:sp>
      <p:pic>
        <p:nvPicPr>
          <p:cNvPr id="12292" name="Picture 4">
            <a:extLst>
              <a:ext uri="{FF2B5EF4-FFF2-40B4-BE49-F238E27FC236}">
                <a16:creationId xmlns:a16="http://schemas.microsoft.com/office/drawing/2014/main" id="{DF82226C-595D-4C0C-8CBB-5F3C579D9423}"/>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563880" y="1797351"/>
            <a:ext cx="8183880" cy="436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91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Objective</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Tools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File Details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Graphs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Recommendation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Repaying the Credit</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Find the defaulter using their house</a:t>
            </a: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183254701"/>
              </p:ext>
            </p:extLst>
          </p:nvPr>
        </p:nvGraphicFramePr>
        <p:xfrm>
          <a:off x="9103360" y="2286000"/>
          <a:ext cx="2621280" cy="356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20</a:t>
            </a:fld>
            <a:endParaRPr lang="en-US" dirty="0"/>
          </a:p>
        </p:txBody>
      </p:sp>
      <p:pic>
        <p:nvPicPr>
          <p:cNvPr id="13314" name="Picture 2">
            <a:extLst>
              <a:ext uri="{FF2B5EF4-FFF2-40B4-BE49-F238E27FC236}">
                <a16:creationId xmlns:a16="http://schemas.microsoft.com/office/drawing/2014/main" id="{7B99BDD9-1819-415B-B3DE-7F25C987B972}"/>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756920" y="1684953"/>
            <a:ext cx="8051800" cy="429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342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Find the defaulter using their car</a:t>
            </a:r>
            <a:r>
              <a:rPr lang="en-US" b="1" i="0" u="none" strike="noStrike" dirty="0">
                <a:solidFill>
                  <a:srgbClr val="296EAA"/>
                </a:solidFill>
                <a:effectLst/>
                <a:latin typeface="Helvetica Neue"/>
                <a:hlinkClick r:id="rId2"/>
              </a:rPr>
              <a:t>¶</a:t>
            </a: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1633079954"/>
              </p:ext>
            </p:extLst>
          </p:nvPr>
        </p:nvGraphicFramePr>
        <p:xfrm>
          <a:off x="9194800" y="2326640"/>
          <a:ext cx="2468880" cy="3535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21</a:t>
            </a:fld>
            <a:endParaRPr lang="en-US" dirty="0"/>
          </a:p>
        </p:txBody>
      </p:sp>
      <p:pic>
        <p:nvPicPr>
          <p:cNvPr id="14338" name="Picture 2">
            <a:extLst>
              <a:ext uri="{FF2B5EF4-FFF2-40B4-BE49-F238E27FC236}">
                <a16:creationId xmlns:a16="http://schemas.microsoft.com/office/drawing/2014/main" id="{73A45605-C3EC-4378-8B6B-2760D164F06E}"/>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411480" y="1905959"/>
            <a:ext cx="8628020" cy="406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02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Finding defaulters their education type and income</a:t>
            </a:r>
            <a:br>
              <a:rPr lang="en-US" b="1" i="0" dirty="0">
                <a:solidFill>
                  <a:srgbClr val="000000"/>
                </a:solidFill>
                <a:effectLst/>
                <a:latin typeface="Helvetica Neue"/>
              </a:rPr>
            </a:b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3169870696"/>
              </p:ext>
            </p:extLst>
          </p:nvPr>
        </p:nvGraphicFramePr>
        <p:xfrm>
          <a:off x="9408160" y="1838960"/>
          <a:ext cx="2296160" cy="3962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22</a:t>
            </a:fld>
            <a:endParaRPr lang="en-US" dirty="0"/>
          </a:p>
        </p:txBody>
      </p:sp>
      <p:pic>
        <p:nvPicPr>
          <p:cNvPr id="15362" name="Picture 2">
            <a:extLst>
              <a:ext uri="{FF2B5EF4-FFF2-40B4-BE49-F238E27FC236}">
                <a16:creationId xmlns:a16="http://schemas.microsoft.com/office/drawing/2014/main" id="{9B693BB3-5132-425E-A64D-4869BA1BEBAD}"/>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482599" y="1788160"/>
            <a:ext cx="8580121"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28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US" b="1" i="0" dirty="0">
                <a:solidFill>
                  <a:srgbClr val="000000"/>
                </a:solidFill>
                <a:effectLst/>
                <a:latin typeface="Helvetica Neue"/>
              </a:rPr>
              <a:t>Who are become a defaulter using their occupation and income</a:t>
            </a:r>
            <a:br>
              <a:rPr lang="en-US" b="1" i="0" dirty="0">
                <a:solidFill>
                  <a:srgbClr val="000000"/>
                </a:solidFill>
                <a:effectLst/>
                <a:latin typeface="Helvetica Neue"/>
              </a:rPr>
            </a:b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197938483"/>
              </p:ext>
            </p:extLst>
          </p:nvPr>
        </p:nvGraphicFramePr>
        <p:xfrm>
          <a:off x="8321040" y="2296160"/>
          <a:ext cx="3403600" cy="3820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23</a:t>
            </a:fld>
            <a:endParaRPr lang="en-US" dirty="0"/>
          </a:p>
        </p:txBody>
      </p:sp>
      <p:pic>
        <p:nvPicPr>
          <p:cNvPr id="16386" name="Picture 2">
            <a:extLst>
              <a:ext uri="{FF2B5EF4-FFF2-40B4-BE49-F238E27FC236}">
                <a16:creationId xmlns:a16="http://schemas.microsoft.com/office/drawing/2014/main" id="{620BB165-8D76-45A0-9F09-03948692F4F1}"/>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162560" y="1625600"/>
            <a:ext cx="8128000" cy="442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7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a:xfrm>
            <a:off x="838200" y="-284231"/>
            <a:ext cx="10515600" cy="1974919"/>
          </a:xfrm>
        </p:spPr>
        <p:txBody>
          <a:bodyPr/>
          <a:lstStyle/>
          <a:p>
            <a:r>
              <a:rPr lang="en-US" b="1" i="0" dirty="0">
                <a:solidFill>
                  <a:srgbClr val="000000"/>
                </a:solidFill>
                <a:effectLst/>
                <a:latin typeface="Helvetica Neue"/>
              </a:rPr>
              <a:t>Finding defaulters using loan type</a:t>
            </a:r>
            <a:endParaRPr lang="en-IN" dirty="0"/>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1173743362"/>
              </p:ext>
            </p:extLst>
          </p:nvPr>
        </p:nvGraphicFramePr>
        <p:xfrm>
          <a:off x="8564880" y="2235200"/>
          <a:ext cx="2788920" cy="330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a:xfrm flipV="1">
            <a:off x="0" y="-1"/>
            <a:ext cx="0" cy="45719"/>
          </a:xfrm>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a:xfrm>
            <a:off x="484632" y="6039056"/>
            <a:ext cx="4114800" cy="543989"/>
          </a:xfrm>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a:xfrm>
            <a:off x="11194169" y="6039056"/>
            <a:ext cx="458592" cy="543989"/>
          </a:xfrm>
        </p:spPr>
        <p:txBody>
          <a:bodyPr/>
          <a:lstStyle/>
          <a:p>
            <a:fld id="{312CC964-A50B-4C29-B4E4-2C30BB34CCF3}" type="slidenum">
              <a:rPr lang="en-US" smtClean="0"/>
              <a:t>24</a:t>
            </a:fld>
            <a:endParaRPr lang="en-US" dirty="0"/>
          </a:p>
        </p:txBody>
      </p:sp>
      <p:pic>
        <p:nvPicPr>
          <p:cNvPr id="17410" name="Picture 2">
            <a:extLst>
              <a:ext uri="{FF2B5EF4-FFF2-40B4-BE49-F238E27FC236}">
                <a16:creationId xmlns:a16="http://schemas.microsoft.com/office/drawing/2014/main" id="{FDA7E81A-92EB-4050-AB47-E50FE5CAED56}"/>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639763" y="1798320"/>
            <a:ext cx="7528877" cy="398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2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80547" y="181008"/>
            <a:ext cx="9823998" cy="1325563"/>
          </a:xfrm>
        </p:spPr>
        <p:txBody>
          <a:bodyPr/>
          <a:lstStyle/>
          <a:p>
            <a:r>
              <a:rPr lang="en-US" altLang="zh-CN" sz="2400" dirty="0"/>
              <a:t>Recommendation -- </a:t>
            </a:r>
            <a:r>
              <a:rPr lang="en-US" sz="2400" dirty="0"/>
              <a:t>Low Probability to Become a Defaulter</a:t>
            </a:r>
            <a:br>
              <a:rPr lang="en-US" sz="2400" dirty="0"/>
            </a:br>
            <a:endParaRPr lang="en-US" sz="24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01600" y="751840"/>
            <a:ext cx="8168640" cy="5852160"/>
          </a:xfrm>
        </p:spPr>
        <p:txBody>
          <a:bodyPr/>
          <a:lstStyle/>
          <a:p>
            <a:pPr marL="285750" indent="-285750">
              <a:buFont typeface="Arial" panose="020B0604020202020204" pitchFamily="34" charset="0"/>
              <a:buChar char="•"/>
            </a:pPr>
            <a:r>
              <a:rPr lang="en-US" sz="1300" dirty="0"/>
              <a:t>Family members count which family have 2 members. They are low probability to become a defaulter.</a:t>
            </a:r>
          </a:p>
          <a:p>
            <a:pPr marL="285750" indent="-285750">
              <a:buFont typeface="Arial" panose="020B0604020202020204" pitchFamily="34" charset="0"/>
              <a:buChar char="•"/>
            </a:pPr>
            <a:r>
              <a:rPr lang="en-US" sz="1300" dirty="0"/>
              <a:t>Who have 2 children they are probability to be a low defaulter.</a:t>
            </a:r>
          </a:p>
          <a:p>
            <a:pPr marL="285750" indent="-285750">
              <a:buFont typeface="Arial" panose="020B0604020202020204" pitchFamily="34" charset="0"/>
              <a:buChar char="•"/>
            </a:pPr>
            <a:r>
              <a:rPr lang="en-US" sz="1300" dirty="0"/>
              <a:t>Who are under the others and State servant are be a low defaulter.</a:t>
            </a:r>
          </a:p>
          <a:p>
            <a:pPr marL="285750" indent="-285750">
              <a:buFont typeface="Arial" panose="020B0604020202020204" pitchFamily="34" charset="0"/>
              <a:buChar char="•"/>
            </a:pPr>
            <a:r>
              <a:rPr lang="en-US" sz="1300" dirty="0"/>
              <a:t>Males are low probability to become a defaulter.</a:t>
            </a:r>
          </a:p>
          <a:p>
            <a:pPr marL="285750" indent="-285750">
              <a:buFont typeface="Arial" panose="020B0604020202020204" pitchFamily="34" charset="0"/>
              <a:buChar char="•"/>
            </a:pPr>
            <a:r>
              <a:rPr lang="en-US" sz="1300" dirty="0"/>
              <a:t>Who have not a house they are low probability to become a defaulter.</a:t>
            </a:r>
          </a:p>
          <a:p>
            <a:pPr marL="285750" indent="-285750">
              <a:buFont typeface="Arial" panose="020B0604020202020204" pitchFamily="34" charset="0"/>
              <a:buChar char="•"/>
            </a:pPr>
            <a:r>
              <a:rPr lang="en-US" sz="1300" dirty="0"/>
              <a:t>Who have cars they are low probability to become a defaulters.</a:t>
            </a:r>
          </a:p>
          <a:p>
            <a:pPr marL="285750" indent="-285750">
              <a:buFont typeface="Arial" panose="020B0604020202020204" pitchFamily="34" charset="0"/>
              <a:buChar char="•"/>
            </a:pPr>
            <a:r>
              <a:rPr lang="en-US" sz="1300" dirty="0"/>
              <a:t>Higher education studied applicant low possibility become a defaulter.</a:t>
            </a:r>
          </a:p>
          <a:p>
            <a:pPr marL="285750" indent="-285750">
              <a:buFont typeface="Arial" panose="020B0604020202020204" pitchFamily="34" charset="0"/>
              <a:buChar char="•"/>
            </a:pPr>
            <a:r>
              <a:rPr lang="en-US" sz="1300" dirty="0"/>
              <a:t>Manager, core staff, accountant ,drivers ,private service staff, Hr and It staff are low probability </a:t>
            </a:r>
          </a:p>
          <a:p>
            <a:r>
              <a:rPr lang="en-US" sz="1300" dirty="0"/>
              <a:t>     to become a defaulter.</a:t>
            </a:r>
          </a:p>
          <a:p>
            <a:pPr marL="285750" indent="-285750">
              <a:buFont typeface="Arial" panose="020B0604020202020204" pitchFamily="34" charset="0"/>
              <a:buChar char="•"/>
            </a:pPr>
            <a:r>
              <a:rPr lang="en-US" sz="1300" dirty="0"/>
              <a:t>Revolving loans are low probability to become a defaulter.</a:t>
            </a:r>
          </a:p>
          <a:p>
            <a:pPr marL="285750" indent="-285750">
              <a:buFont typeface="Arial" panose="020B0604020202020204" pitchFamily="34" charset="0"/>
              <a:buChar char="•"/>
            </a:pPr>
            <a:r>
              <a:rPr lang="en-US" sz="1300" dirty="0"/>
              <a:t>Lot of male become a low defaulter using amount credit.</a:t>
            </a:r>
          </a:p>
          <a:p>
            <a:pPr marL="285750" indent="-285750">
              <a:buFont typeface="Arial" panose="020B0604020202020204" pitchFamily="34" charset="0"/>
              <a:buChar char="•"/>
            </a:pPr>
            <a:r>
              <a:rPr lang="en-US" sz="1300" dirty="0"/>
              <a:t>Who have the car they are low possible to become a defaulter using amount credit.</a:t>
            </a:r>
          </a:p>
          <a:p>
            <a:pPr marL="285750" indent="-285750">
              <a:buFont typeface="Arial" panose="020B0604020202020204" pitchFamily="34" charset="0"/>
              <a:buChar char="•"/>
            </a:pPr>
            <a:r>
              <a:rPr lang="en-US" sz="1300" dirty="0"/>
              <a:t>Amount credit and family members doesn't affect the become a defaulter. But one family member </a:t>
            </a:r>
          </a:p>
          <a:p>
            <a:r>
              <a:rPr lang="en-US" sz="1300" dirty="0"/>
              <a:t>       little bit possible to become a defaulter.</a:t>
            </a:r>
          </a:p>
          <a:p>
            <a:pPr marL="285750" indent="-285750">
              <a:buFont typeface="Arial" panose="020B0604020202020204" pitchFamily="34" charset="0"/>
              <a:buChar char="•"/>
            </a:pPr>
            <a:r>
              <a:rPr lang="en-US" sz="1300" dirty="0"/>
              <a:t>Higher education high possible to become a low defaulter. </a:t>
            </a:r>
          </a:p>
          <a:p>
            <a:pPr marL="285750" indent="-285750">
              <a:buFont typeface="Arial" panose="020B0604020202020204" pitchFamily="34" charset="0"/>
              <a:buChar char="•"/>
            </a:pPr>
            <a:r>
              <a:rPr lang="en-US" sz="1300" dirty="0"/>
              <a:t>Who are married they are probability to become a low defaulter. </a:t>
            </a:r>
          </a:p>
          <a:p>
            <a:pPr marL="285750" indent="-285750">
              <a:buFont typeface="Arial" panose="020B0604020202020204" pitchFamily="34" charset="0"/>
              <a:buChar char="•"/>
            </a:pPr>
            <a:r>
              <a:rPr lang="en-US" sz="1300" dirty="0"/>
              <a:t>Who Are submitted More than 2 and 2+ document They are low possibility to become a defaulter.</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a:xfrm>
            <a:off x="7943127" y="630748"/>
            <a:ext cx="4248873" cy="4731130"/>
          </a:xfrm>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717625" y="138316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Repaying the Credit</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80547" y="181008"/>
            <a:ext cx="9823998" cy="1325563"/>
          </a:xfrm>
        </p:spPr>
        <p:txBody>
          <a:bodyPr/>
          <a:lstStyle/>
          <a:p>
            <a:r>
              <a:rPr lang="en-US" altLang="zh-CN" sz="2400" dirty="0"/>
              <a:t>Recommendation -- High</a:t>
            </a:r>
            <a:r>
              <a:rPr lang="en-US" sz="2400" dirty="0"/>
              <a:t> Probability to Become a Defaulter</a:t>
            </a:r>
            <a:br>
              <a:rPr lang="en-US" sz="2400" dirty="0"/>
            </a:br>
            <a:endParaRPr lang="en-US" sz="24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01600" y="1056640"/>
            <a:ext cx="8168640" cy="5547360"/>
          </a:xfrm>
        </p:spPr>
        <p:txBody>
          <a:bodyPr/>
          <a:lstStyle/>
          <a:p>
            <a:pPr marL="285750" indent="-285750">
              <a:buFont typeface="Arial" panose="020B0604020202020204" pitchFamily="34" charset="0"/>
              <a:buChar char="•"/>
            </a:pPr>
            <a:r>
              <a:rPr lang="en-US" dirty="0"/>
              <a:t> Family members count which family have 3 members. They are high probability to become a defaulter.</a:t>
            </a:r>
          </a:p>
          <a:p>
            <a:pPr marL="285750" indent="-285750">
              <a:buFont typeface="Arial" panose="020B0604020202020204" pitchFamily="34" charset="0"/>
              <a:buChar char="•"/>
            </a:pPr>
            <a:r>
              <a:rPr lang="en-US" dirty="0"/>
              <a:t> Who have a one child high probability to be defaulter.</a:t>
            </a:r>
          </a:p>
          <a:p>
            <a:pPr marL="285750" indent="-285750">
              <a:buFont typeface="Arial" panose="020B0604020202020204" pitchFamily="34" charset="0"/>
              <a:buChar char="•"/>
            </a:pPr>
            <a:r>
              <a:rPr lang="en-US" dirty="0"/>
              <a:t> Working persons high possibility to be a defaulter.</a:t>
            </a:r>
          </a:p>
          <a:p>
            <a:pPr marL="285750" indent="-285750">
              <a:buFont typeface="Arial" panose="020B0604020202020204" pitchFamily="34" charset="0"/>
              <a:buChar char="•"/>
            </a:pPr>
            <a:r>
              <a:rPr lang="en-US" dirty="0"/>
              <a:t> Females are high probability to become a defaulter.</a:t>
            </a:r>
          </a:p>
          <a:p>
            <a:pPr marL="285750" indent="-285750">
              <a:buFont typeface="Arial" panose="020B0604020202020204" pitchFamily="34" charset="0"/>
              <a:buChar char="•"/>
            </a:pPr>
            <a:r>
              <a:rPr lang="en-US" dirty="0"/>
              <a:t> Who have a house they are high probability to become a defaulter.</a:t>
            </a:r>
          </a:p>
          <a:p>
            <a:pPr marL="285750" indent="-285750">
              <a:buFont typeface="Arial" panose="020B0604020202020204" pitchFamily="34" charset="0"/>
              <a:buChar char="•"/>
            </a:pPr>
            <a:r>
              <a:rPr lang="en-US" dirty="0"/>
              <a:t> Who doesn't have cars they are high probability to become a defaulters.</a:t>
            </a:r>
          </a:p>
          <a:p>
            <a:pPr marL="285750" indent="-285750">
              <a:buFont typeface="Arial" panose="020B0604020202020204" pitchFamily="34" charset="0"/>
              <a:buChar char="•"/>
            </a:pPr>
            <a:r>
              <a:rPr lang="en-US" dirty="0"/>
              <a:t> Academic degree and secondary are high possibility to become a defaulter.</a:t>
            </a:r>
          </a:p>
          <a:p>
            <a:pPr marL="285750" indent="-285750">
              <a:buFont typeface="Arial" panose="020B0604020202020204" pitchFamily="34" charset="0"/>
              <a:buChar char="•"/>
            </a:pPr>
            <a:r>
              <a:rPr lang="en-US" dirty="0"/>
              <a:t>Laborers high possibility become a defaulter.</a:t>
            </a:r>
          </a:p>
          <a:p>
            <a:pPr marL="285750" indent="-285750">
              <a:buFont typeface="Arial" panose="020B0604020202020204" pitchFamily="34" charset="0"/>
              <a:buChar char="•"/>
            </a:pPr>
            <a:r>
              <a:rPr lang="en-US" dirty="0"/>
              <a:t>Cash loans are high probability to become a defaulter.</a:t>
            </a:r>
          </a:p>
          <a:p>
            <a:pPr marL="285750" indent="-285750">
              <a:buFont typeface="Arial" panose="020B0604020202020204" pitchFamily="34" charset="0"/>
              <a:buChar char="•"/>
            </a:pPr>
            <a:r>
              <a:rPr lang="en-US" dirty="0"/>
              <a:t>Academic degree who have high possible to become a high defaulter using amount credit.</a:t>
            </a:r>
          </a:p>
          <a:p>
            <a:pPr marL="285750" indent="-285750">
              <a:buFont typeface="Arial" panose="020B0604020202020204" pitchFamily="34" charset="0"/>
              <a:buChar char="•"/>
            </a:pPr>
            <a:r>
              <a:rPr lang="en-US" dirty="0"/>
              <a:t> Who are Widow they are become a high defaulter.</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a:xfrm>
            <a:off x="7943127" y="630748"/>
            <a:ext cx="4248873" cy="4731130"/>
          </a:xfrm>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717625" y="138316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Repaying the Credit</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26</a:t>
            </a:fld>
            <a:endParaRPr lang="en-US" altLang="zh-CN" dirty="0"/>
          </a:p>
        </p:txBody>
      </p:sp>
    </p:spTree>
    <p:extLst>
      <p:ext uri="{BB962C8B-B14F-4D97-AF65-F5344CB8AC3E}">
        <p14:creationId xmlns:p14="http://schemas.microsoft.com/office/powerpoint/2010/main" val="748276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811520" y="3200400"/>
            <a:ext cx="4852498" cy="812800"/>
          </a:xfrm>
        </p:spPr>
        <p:txBody>
          <a:bodyPr/>
          <a:lstStyle/>
          <a:p>
            <a:r>
              <a:rPr lang="en-US" sz="5500"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4114800" y="1458230"/>
            <a:ext cx="4744720" cy="1879791"/>
          </a:xfrm>
        </p:spPr>
        <p:txBody>
          <a:bodyPr/>
          <a:lstStyle/>
          <a:p>
            <a:r>
              <a:rPr lang="en-US" dirty="0"/>
              <a:t>Name          :  Shanmugaiya Pandian</a:t>
            </a:r>
          </a:p>
          <a:p>
            <a:r>
              <a:rPr lang="en-US" dirty="0"/>
              <a:t>Mail Id         :  </a:t>
            </a:r>
            <a:r>
              <a:rPr lang="en-US" dirty="0">
                <a:hlinkClick r:id="rId5"/>
              </a:rPr>
              <a:t>pandi200ns@gmail.com</a:t>
            </a:r>
            <a:endParaRPr lang="en-US" dirty="0"/>
          </a:p>
          <a:p>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88232" y="52939"/>
            <a:ext cx="5117162" cy="1325563"/>
          </a:xfrm>
        </p:spPr>
        <p:txBody>
          <a:bodyPr/>
          <a:lstStyle/>
          <a:p>
            <a:r>
              <a:rPr lang="en-US" altLang="zh-CN" dirty="0"/>
              <a:t>Objective</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04774" y="979217"/>
            <a:ext cx="4260180" cy="1294530"/>
          </a:xfrm>
        </p:spPr>
        <p:txBody>
          <a:bodyPr/>
          <a:lstStyle/>
          <a:p>
            <a:r>
              <a:rPr lang="en-US" dirty="0"/>
              <a:t>Gold Atlantis, a credit-providing firm, observed a rise in the number of defaulters. Now, the firm is only interested in those consumers who have a lower probability of becoming a defaulter.</a:t>
            </a:r>
          </a:p>
          <a:p>
            <a:r>
              <a:rPr lang="en-US" dirty="0"/>
              <a:t>When Gold Atlantis receives a credit application, it approves or disapproves the application based on the applicant's profile. However, there are two types of risks that are associated with the firm's decisions:</a:t>
            </a:r>
          </a:p>
          <a:p>
            <a:r>
              <a:rPr lang="en-US" dirty="0"/>
              <a:t>If the applicant is likely to repay the loan, then disapproving the loan may result in a loss of business to the firm. If the applicant is not likely to repay the loan, that is if the applicant is a defaulter, then approving the loan may lead to a financial loss to the firm.</a:t>
            </a:r>
          </a:p>
          <a:p>
            <a:r>
              <a:rPr lang="en-US" dirty="0"/>
              <a:t>As an analyst, you need to analyze the credit data of Gold Atlantis, figure out various patterns in the data, and make interpretations. The aim of this analysis is to help the firm identify those customers who have a lower probability of becoming a defaulter.</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Repaying the Credit</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1041722"/>
            <a:ext cx="4424336" cy="5382227"/>
          </a:xfrm>
        </p:spPr>
        <p:txBody>
          <a:bodyPr/>
          <a:lstStyle/>
          <a:p>
            <a:r>
              <a:rPr lang="en-US" sz="4400" i="0" dirty="0"/>
              <a:t>* Python</a:t>
            </a:r>
            <a:br>
              <a:rPr lang="en-US" sz="4400" i="0" dirty="0"/>
            </a:br>
            <a:r>
              <a:rPr lang="en-US" sz="4400" i="0" dirty="0"/>
              <a:t>* Library.</a:t>
            </a:r>
            <a:br>
              <a:rPr lang="en-US" sz="4400" i="0" dirty="0"/>
            </a:br>
            <a:r>
              <a:rPr lang="en-US" sz="4400" i="0" dirty="0"/>
              <a:t>* Pre defined 	functions.</a:t>
            </a:r>
            <a:br>
              <a:rPr lang="en-US" sz="4400" i="0" dirty="0"/>
            </a:br>
            <a:r>
              <a:rPr lang="en-US" sz="4400" i="0" dirty="0"/>
              <a:t>* Loops (if, for)</a:t>
            </a:r>
            <a:br>
              <a:rPr lang="en-US" sz="4400" i="0" dirty="0"/>
            </a:br>
            <a:r>
              <a:rPr lang="en-US" sz="4400" i="0" dirty="0"/>
              <a:t>* Mapping</a:t>
            </a:r>
            <a:br>
              <a:rPr lang="en-US" sz="4400" i="0" dirty="0"/>
            </a:br>
            <a:endParaRPr lang="en-US"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37165" y="3162792"/>
            <a:ext cx="1570612" cy="1070829"/>
          </a:xfrm>
        </p:spPr>
        <p:txBody>
          <a:bodyPr/>
          <a:lstStyle/>
          <a:p>
            <a:r>
              <a:rPr lang="en-US" sz="3400" dirty="0"/>
              <a:t>Tools</a:t>
            </a:r>
          </a:p>
          <a:p>
            <a:endParaRPr lang="en-US" sz="34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t>Repaying the Credit</a:t>
            </a:r>
          </a:p>
        </p:txBody>
      </p:sp>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403879" y="108078"/>
            <a:ext cx="4518122" cy="1688906"/>
          </a:xfrm>
        </p:spPr>
        <p:txBody>
          <a:bodyPr/>
          <a:lstStyle/>
          <a:p>
            <a:r>
              <a:rPr lang="en-US" sz="5400" dirty="0"/>
              <a:t>File Details</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grpSp>
        <p:nvGrpSpPr>
          <p:cNvPr id="7" name="Group 6">
            <a:extLst>
              <a:ext uri="{FF2B5EF4-FFF2-40B4-BE49-F238E27FC236}">
                <a16:creationId xmlns:a16="http://schemas.microsoft.com/office/drawing/2014/main" id="{F254BABC-CA9C-4EC9-95E3-AFA4AA23DB15}"/>
              </a:ext>
            </a:extLst>
          </p:cNvPr>
          <p:cNvGrpSpPr/>
          <p:nvPr/>
        </p:nvGrpSpPr>
        <p:grpSpPr>
          <a:xfrm>
            <a:off x="5547091" y="1938094"/>
            <a:ext cx="6153912" cy="819984"/>
            <a:chOff x="0" y="2404"/>
            <a:chExt cx="6153912" cy="819984"/>
          </a:xfrm>
        </p:grpSpPr>
        <p:sp>
          <p:nvSpPr>
            <p:cNvPr id="24" name="Rectangle 23">
              <a:extLst>
                <a:ext uri="{FF2B5EF4-FFF2-40B4-BE49-F238E27FC236}">
                  <a16:creationId xmlns:a16="http://schemas.microsoft.com/office/drawing/2014/main" id="{E27A28AE-42F2-4519-9F63-0D688F43EF26}"/>
                </a:ext>
              </a:extLst>
            </p:cNvPr>
            <p:cNvSpPr/>
            <p:nvPr/>
          </p:nvSpPr>
          <p:spPr>
            <a:xfrm>
              <a:off x="0" y="2404"/>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5613168E-FC6B-46F8-A18E-7355ADBBDEF4}"/>
                </a:ext>
              </a:extLst>
            </p:cNvPr>
            <p:cNvSpPr txBox="1"/>
            <p:nvPr/>
          </p:nvSpPr>
          <p:spPr>
            <a:xfrm>
              <a:off x="0" y="2404"/>
              <a:ext cx="6153912" cy="819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Import All Library </a:t>
              </a:r>
              <a:endParaRPr lang="en-IN" sz="2200" kern="1200" dirty="0"/>
            </a:p>
          </p:txBody>
        </p:sp>
      </p:grpSp>
      <p:grpSp>
        <p:nvGrpSpPr>
          <p:cNvPr id="8" name="Group 7">
            <a:extLst>
              <a:ext uri="{FF2B5EF4-FFF2-40B4-BE49-F238E27FC236}">
                <a16:creationId xmlns:a16="http://schemas.microsoft.com/office/drawing/2014/main" id="{E4391752-D8C6-44E9-9853-0FE4B73E3FE1}"/>
              </a:ext>
            </a:extLst>
          </p:cNvPr>
          <p:cNvGrpSpPr/>
          <p:nvPr/>
        </p:nvGrpSpPr>
        <p:grpSpPr>
          <a:xfrm>
            <a:off x="5547091" y="2758079"/>
            <a:ext cx="6153912" cy="819984"/>
            <a:chOff x="0" y="822389"/>
            <a:chExt cx="6153912" cy="819984"/>
          </a:xfrm>
        </p:grpSpPr>
        <p:sp>
          <p:nvSpPr>
            <p:cNvPr id="22" name="Rectangle 21">
              <a:extLst>
                <a:ext uri="{FF2B5EF4-FFF2-40B4-BE49-F238E27FC236}">
                  <a16:creationId xmlns:a16="http://schemas.microsoft.com/office/drawing/2014/main" id="{89B40B01-C7D6-45EB-9471-F34CED708BD4}"/>
                </a:ext>
              </a:extLst>
            </p:cNvPr>
            <p:cNvSpPr/>
            <p:nvPr/>
          </p:nvSpPr>
          <p:spPr>
            <a:xfrm>
              <a:off x="0" y="822389"/>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1CAC925E-7CA1-4C2E-8A8E-376EC3BC4CF9}"/>
                </a:ext>
              </a:extLst>
            </p:cNvPr>
            <p:cNvSpPr txBox="1"/>
            <p:nvPr/>
          </p:nvSpPr>
          <p:spPr>
            <a:xfrm>
              <a:off x="0" y="822389"/>
              <a:ext cx="6153912" cy="819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baseline="0" dirty="0"/>
                <a:t> Read The File Using Pandas Library</a:t>
              </a:r>
              <a:endParaRPr lang="en-IN" sz="2200" kern="1200" dirty="0"/>
            </a:p>
          </p:txBody>
        </p:sp>
      </p:grpSp>
      <p:grpSp>
        <p:nvGrpSpPr>
          <p:cNvPr id="9" name="Group 8">
            <a:extLst>
              <a:ext uri="{FF2B5EF4-FFF2-40B4-BE49-F238E27FC236}">
                <a16:creationId xmlns:a16="http://schemas.microsoft.com/office/drawing/2014/main" id="{87AC5A07-6A0C-4B1B-A881-7A4A68657A23}"/>
              </a:ext>
            </a:extLst>
          </p:cNvPr>
          <p:cNvGrpSpPr/>
          <p:nvPr/>
        </p:nvGrpSpPr>
        <p:grpSpPr>
          <a:xfrm>
            <a:off x="5547091" y="3578063"/>
            <a:ext cx="6153912" cy="819984"/>
            <a:chOff x="0" y="1642373"/>
            <a:chExt cx="6153912" cy="819984"/>
          </a:xfrm>
        </p:grpSpPr>
        <p:sp>
          <p:nvSpPr>
            <p:cNvPr id="20" name="Rectangle 19">
              <a:extLst>
                <a:ext uri="{FF2B5EF4-FFF2-40B4-BE49-F238E27FC236}">
                  <a16:creationId xmlns:a16="http://schemas.microsoft.com/office/drawing/2014/main" id="{1D80027C-01B9-47A9-97BE-DCF9F4DD8F34}"/>
                </a:ext>
              </a:extLst>
            </p:cNvPr>
            <p:cNvSpPr/>
            <p:nvPr/>
          </p:nvSpPr>
          <p:spPr>
            <a:xfrm>
              <a:off x="0" y="1642373"/>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AB04F191-9685-4789-9646-DF5E4CB4AA87}"/>
                </a:ext>
              </a:extLst>
            </p:cNvPr>
            <p:cNvSpPr txBox="1"/>
            <p:nvPr/>
          </p:nvSpPr>
          <p:spPr>
            <a:xfrm>
              <a:off x="0" y="1642373"/>
              <a:ext cx="6153912" cy="819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Check The Rows and Columns  -- 100000 rows and </a:t>
              </a:r>
              <a:r>
                <a:rPr lang="en-US" sz="2200" dirty="0"/>
                <a:t>24</a:t>
              </a:r>
              <a:r>
                <a:rPr lang="en-US" sz="2200" kern="1200" dirty="0"/>
                <a:t> columns</a:t>
              </a:r>
              <a:endParaRPr lang="en-IN" sz="2200" kern="1200" dirty="0"/>
            </a:p>
          </p:txBody>
        </p:sp>
      </p:grpSp>
      <p:grpSp>
        <p:nvGrpSpPr>
          <p:cNvPr id="10" name="Group 9">
            <a:extLst>
              <a:ext uri="{FF2B5EF4-FFF2-40B4-BE49-F238E27FC236}">
                <a16:creationId xmlns:a16="http://schemas.microsoft.com/office/drawing/2014/main" id="{BD4FEE80-EEC6-40BD-BA17-A4AD7A0469EB}"/>
              </a:ext>
            </a:extLst>
          </p:cNvPr>
          <p:cNvGrpSpPr/>
          <p:nvPr/>
        </p:nvGrpSpPr>
        <p:grpSpPr>
          <a:xfrm>
            <a:off x="5547091" y="4398047"/>
            <a:ext cx="6153912" cy="819984"/>
            <a:chOff x="0" y="2462357"/>
            <a:chExt cx="6153912" cy="819984"/>
          </a:xfrm>
        </p:grpSpPr>
        <p:sp>
          <p:nvSpPr>
            <p:cNvPr id="18" name="Rectangle 17">
              <a:extLst>
                <a:ext uri="{FF2B5EF4-FFF2-40B4-BE49-F238E27FC236}">
                  <a16:creationId xmlns:a16="http://schemas.microsoft.com/office/drawing/2014/main" id="{A2DE804A-6B1C-42F5-B092-008DFB9EF0E6}"/>
                </a:ext>
              </a:extLst>
            </p:cNvPr>
            <p:cNvSpPr/>
            <p:nvPr/>
          </p:nvSpPr>
          <p:spPr>
            <a:xfrm>
              <a:off x="0" y="2462357"/>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91F33E9E-98D3-490A-853F-443103C8894C}"/>
                </a:ext>
              </a:extLst>
            </p:cNvPr>
            <p:cNvSpPr txBox="1"/>
            <p:nvPr/>
          </p:nvSpPr>
          <p:spPr>
            <a:xfrm>
              <a:off x="0" y="2462357"/>
              <a:ext cx="6153912" cy="819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Check The Null Values – No Null Values Present In The file. </a:t>
              </a:r>
              <a:endParaRPr lang="en-IN" sz="2200" kern="1200" dirty="0"/>
            </a:p>
          </p:txBody>
        </p:sp>
      </p:grpSp>
      <p:grpSp>
        <p:nvGrpSpPr>
          <p:cNvPr id="12" name="Group 11">
            <a:extLst>
              <a:ext uri="{FF2B5EF4-FFF2-40B4-BE49-F238E27FC236}">
                <a16:creationId xmlns:a16="http://schemas.microsoft.com/office/drawing/2014/main" id="{90F79EFA-8A36-4C8F-9A5F-8BC9FC9AB67D}"/>
              </a:ext>
            </a:extLst>
          </p:cNvPr>
          <p:cNvGrpSpPr/>
          <p:nvPr/>
        </p:nvGrpSpPr>
        <p:grpSpPr>
          <a:xfrm>
            <a:off x="5547091" y="5218032"/>
            <a:ext cx="6153912" cy="754505"/>
            <a:chOff x="0" y="3282342"/>
            <a:chExt cx="6153912" cy="819984"/>
          </a:xfrm>
        </p:grpSpPr>
        <p:sp>
          <p:nvSpPr>
            <p:cNvPr id="16" name="Rectangle 15">
              <a:extLst>
                <a:ext uri="{FF2B5EF4-FFF2-40B4-BE49-F238E27FC236}">
                  <a16:creationId xmlns:a16="http://schemas.microsoft.com/office/drawing/2014/main" id="{CACA4B08-94AA-4A4B-862D-613224613D51}"/>
                </a:ext>
              </a:extLst>
            </p:cNvPr>
            <p:cNvSpPr/>
            <p:nvPr/>
          </p:nvSpPr>
          <p:spPr>
            <a:xfrm>
              <a:off x="0" y="3282342"/>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AC786A13-8A35-4F2C-A845-0DBEA6FE27A8}"/>
                </a:ext>
              </a:extLst>
            </p:cNvPr>
            <p:cNvSpPr txBox="1"/>
            <p:nvPr/>
          </p:nvSpPr>
          <p:spPr>
            <a:xfrm>
              <a:off x="0" y="3282343"/>
              <a:ext cx="6153912" cy="6187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Missing Value Treatment</a:t>
              </a:r>
              <a:endParaRPr lang="en-IN" sz="2200" kern="1200" dirty="0"/>
            </a:p>
          </p:txBody>
        </p:sp>
      </p:grpSp>
      <p:grpSp>
        <p:nvGrpSpPr>
          <p:cNvPr id="13" name="Group 12">
            <a:extLst>
              <a:ext uri="{FF2B5EF4-FFF2-40B4-BE49-F238E27FC236}">
                <a16:creationId xmlns:a16="http://schemas.microsoft.com/office/drawing/2014/main" id="{0063C596-115F-40EA-BCB9-98D7EAD27F32}"/>
              </a:ext>
            </a:extLst>
          </p:cNvPr>
          <p:cNvGrpSpPr/>
          <p:nvPr/>
        </p:nvGrpSpPr>
        <p:grpSpPr>
          <a:xfrm>
            <a:off x="5547091" y="5875971"/>
            <a:ext cx="6153912" cy="982029"/>
            <a:chOff x="0" y="3940281"/>
            <a:chExt cx="6153912" cy="982029"/>
          </a:xfrm>
        </p:grpSpPr>
        <p:sp>
          <p:nvSpPr>
            <p:cNvPr id="14" name="Rectangle 13">
              <a:extLst>
                <a:ext uri="{FF2B5EF4-FFF2-40B4-BE49-F238E27FC236}">
                  <a16:creationId xmlns:a16="http://schemas.microsoft.com/office/drawing/2014/main" id="{B7A0B769-BB88-402F-8288-BD3335F477BE}"/>
                </a:ext>
              </a:extLst>
            </p:cNvPr>
            <p:cNvSpPr/>
            <p:nvPr/>
          </p:nvSpPr>
          <p:spPr>
            <a:xfrm>
              <a:off x="0" y="4102326"/>
              <a:ext cx="6153912" cy="819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1CC96AAE-EE74-491D-96BF-B5151213C5FB}"/>
                </a:ext>
              </a:extLst>
            </p:cNvPr>
            <p:cNvSpPr txBox="1"/>
            <p:nvPr/>
          </p:nvSpPr>
          <p:spPr>
            <a:xfrm>
              <a:off x="0" y="3940281"/>
              <a:ext cx="5923420" cy="57112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Separate the columns Categorical and Numerical</a:t>
              </a:r>
              <a:endParaRPr lang="en-IN" sz="2200" kern="1200" dirty="0"/>
            </a:p>
          </p:txBody>
        </p:sp>
      </p:gr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AD3827C-B748-4C39-BBB2-D4FF3894DD43}"/>
              </a:ext>
            </a:extLst>
          </p:cNvPr>
          <p:cNvSpPr>
            <a:spLocks noGrp="1"/>
          </p:cNvSpPr>
          <p:nvPr>
            <p:ph type="title"/>
          </p:nvPr>
        </p:nvSpPr>
        <p:spPr>
          <a:xfrm>
            <a:off x="324378" y="312516"/>
            <a:ext cx="6342639" cy="844952"/>
          </a:xfrm>
        </p:spPr>
        <p:txBody>
          <a:bodyPr/>
          <a:lstStyle/>
          <a:p>
            <a:br>
              <a:rPr lang="en-IN" sz="4400" dirty="0"/>
            </a:br>
            <a:r>
              <a:rPr lang="en-IN" sz="4400" dirty="0"/>
              <a:t>Missing Values Treatment</a:t>
            </a:r>
            <a:br>
              <a:rPr lang="en-IN" sz="4400" dirty="0"/>
            </a:br>
            <a:endParaRPr lang="en-IN" dirty="0"/>
          </a:p>
        </p:txBody>
      </p:sp>
      <p:sp>
        <p:nvSpPr>
          <p:cNvPr id="13" name="Text Placeholder 12">
            <a:extLst>
              <a:ext uri="{FF2B5EF4-FFF2-40B4-BE49-F238E27FC236}">
                <a16:creationId xmlns:a16="http://schemas.microsoft.com/office/drawing/2014/main" id="{11CF355B-82E1-4C0B-9A17-9D657E037D02}"/>
              </a:ext>
            </a:extLst>
          </p:cNvPr>
          <p:cNvSpPr>
            <a:spLocks noGrp="1"/>
          </p:cNvSpPr>
          <p:nvPr>
            <p:ph type="body" sz="quarter" idx="28"/>
          </p:nvPr>
        </p:nvSpPr>
        <p:spPr>
          <a:xfrm>
            <a:off x="509574" y="1273215"/>
            <a:ext cx="6331064" cy="4699322"/>
          </a:xfrm>
        </p:spPr>
        <p:txBody>
          <a:bodyPr/>
          <a:lstStyle/>
          <a:p>
            <a:r>
              <a:rPr lang="en-IN" sz="2400" dirty="0"/>
              <a:t>We Find the Missing values using </a:t>
            </a:r>
            <a:r>
              <a:rPr lang="en-IN" sz="2400" dirty="0" err="1"/>
              <a:t>isnull</a:t>
            </a:r>
            <a:r>
              <a:rPr lang="en-IN" sz="2400" dirty="0"/>
              <a:t> function Those Columns</a:t>
            </a:r>
          </a:p>
          <a:p>
            <a:pPr marL="342900" indent="-342900">
              <a:buFont typeface="Arial" panose="020B0604020202020204" pitchFamily="34" charset="0"/>
              <a:buChar char="•"/>
            </a:pPr>
            <a:r>
              <a:rPr lang="en-IN" sz="2400" dirty="0"/>
              <a:t>Amount Good Price</a:t>
            </a:r>
          </a:p>
          <a:p>
            <a:pPr marL="342900" indent="-342900">
              <a:buFont typeface="Arial" panose="020B0604020202020204" pitchFamily="34" charset="0"/>
              <a:buChar char="•"/>
            </a:pPr>
            <a:r>
              <a:rPr lang="en-IN" sz="2400" dirty="0"/>
              <a:t>Name Suite Type</a:t>
            </a:r>
          </a:p>
          <a:p>
            <a:pPr marL="342900" indent="-342900">
              <a:buFont typeface="Arial" panose="020B0604020202020204" pitchFamily="34" charset="0"/>
              <a:buChar char="•"/>
            </a:pPr>
            <a:r>
              <a:rPr lang="en-IN" sz="2400" dirty="0"/>
              <a:t>Occupation Type</a:t>
            </a:r>
          </a:p>
          <a:p>
            <a:pPr marL="342900" indent="-342900">
              <a:buFont typeface="Arial" panose="020B0604020202020204" pitchFamily="34" charset="0"/>
              <a:buChar char="•"/>
            </a:pPr>
            <a:r>
              <a:rPr lang="en-IN" sz="2400" dirty="0"/>
              <a:t>Count Family Members</a:t>
            </a:r>
          </a:p>
          <a:p>
            <a:r>
              <a:rPr lang="en-IN" sz="2400" dirty="0"/>
              <a:t>Fix The Those Columns using fillna Function</a:t>
            </a:r>
          </a:p>
          <a:p>
            <a:r>
              <a:rPr lang="en-IN" sz="2400" dirty="0"/>
              <a:t>With Mean and Mode.</a:t>
            </a:r>
          </a:p>
        </p:txBody>
      </p:sp>
      <p:pic>
        <p:nvPicPr>
          <p:cNvPr id="16" name="Picture Placeholder 15">
            <a:extLst>
              <a:ext uri="{FF2B5EF4-FFF2-40B4-BE49-F238E27FC236}">
                <a16:creationId xmlns:a16="http://schemas.microsoft.com/office/drawing/2014/main" id="{1E9432E4-033E-445F-BCF0-DE16B83AB3BD}"/>
              </a:ext>
            </a:extLst>
          </p:cNvPr>
          <p:cNvPicPr>
            <a:picLocks noGrp="1" noChangeAspect="1"/>
          </p:cNvPicPr>
          <p:nvPr>
            <p:ph type="pic" sz="quarter" idx="51"/>
          </p:nvPr>
        </p:nvPicPr>
        <p:blipFill rotWithShape="1">
          <a:blip r:embed="rId2"/>
          <a:srcRect l="10753" t="-1181" r="8093" b="20506"/>
          <a:stretch/>
        </p:blipFill>
        <p:spPr>
          <a:xfrm>
            <a:off x="7048983" y="173621"/>
            <a:ext cx="5008980" cy="2708476"/>
          </a:xfrm>
        </p:spPr>
      </p:pic>
      <p:sp>
        <p:nvSpPr>
          <p:cNvPr id="4" name="Footer Placeholder 3">
            <a:extLst>
              <a:ext uri="{FF2B5EF4-FFF2-40B4-BE49-F238E27FC236}">
                <a16:creationId xmlns:a16="http://schemas.microsoft.com/office/drawing/2014/main" id="{4625CB33-5087-412A-86BE-68D4CC4CC17B}"/>
              </a:ext>
            </a:extLst>
          </p:cNvPr>
          <p:cNvSpPr>
            <a:spLocks noGrp="1"/>
          </p:cNvSpPr>
          <p:nvPr>
            <p:ph type="ftr" sz="quarter" idx="52"/>
          </p:nvPr>
        </p:nvSpPr>
        <p:spPr/>
        <p:txBody>
          <a:bodyPr/>
          <a:lstStyle/>
          <a:p>
            <a:r>
              <a:rPr lang="en-US" dirty="0"/>
              <a:t>Repaying the Credit</a:t>
            </a:r>
          </a:p>
        </p:txBody>
      </p:sp>
      <p:sp>
        <p:nvSpPr>
          <p:cNvPr id="5" name="Slide Number Placeholder 4">
            <a:extLst>
              <a:ext uri="{FF2B5EF4-FFF2-40B4-BE49-F238E27FC236}">
                <a16:creationId xmlns:a16="http://schemas.microsoft.com/office/drawing/2014/main" id="{8E59D4E6-FCA3-40FD-905B-69D3349F3DB9}"/>
              </a:ext>
            </a:extLst>
          </p:cNvPr>
          <p:cNvSpPr>
            <a:spLocks noGrp="1"/>
          </p:cNvSpPr>
          <p:nvPr>
            <p:ph type="sldNum" sz="quarter" idx="53"/>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429462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AD3827C-B748-4C39-BBB2-D4FF3894DD43}"/>
              </a:ext>
            </a:extLst>
          </p:cNvPr>
          <p:cNvSpPr>
            <a:spLocks noGrp="1"/>
          </p:cNvSpPr>
          <p:nvPr>
            <p:ph type="title"/>
          </p:nvPr>
        </p:nvSpPr>
        <p:spPr>
          <a:xfrm>
            <a:off x="324379" y="312516"/>
            <a:ext cx="5117162" cy="355164"/>
          </a:xfrm>
        </p:spPr>
        <p:txBody>
          <a:bodyPr/>
          <a:lstStyle/>
          <a:p>
            <a:br>
              <a:rPr lang="en-IN" sz="4400" dirty="0"/>
            </a:br>
            <a:r>
              <a:rPr lang="en-IN" sz="4400" dirty="0"/>
              <a:t>Data Cleaning</a:t>
            </a:r>
            <a:br>
              <a:rPr lang="en-IN" sz="4400" dirty="0"/>
            </a:br>
            <a:endParaRPr lang="en-IN" dirty="0"/>
          </a:p>
        </p:txBody>
      </p:sp>
      <p:sp>
        <p:nvSpPr>
          <p:cNvPr id="13" name="Text Placeholder 12">
            <a:extLst>
              <a:ext uri="{FF2B5EF4-FFF2-40B4-BE49-F238E27FC236}">
                <a16:creationId xmlns:a16="http://schemas.microsoft.com/office/drawing/2014/main" id="{11CF355B-82E1-4C0B-9A17-9D657E037D02}"/>
              </a:ext>
            </a:extLst>
          </p:cNvPr>
          <p:cNvSpPr>
            <a:spLocks noGrp="1"/>
          </p:cNvSpPr>
          <p:nvPr>
            <p:ph type="body" sz="quarter" idx="28"/>
          </p:nvPr>
        </p:nvSpPr>
        <p:spPr>
          <a:xfrm>
            <a:off x="509574" y="1273215"/>
            <a:ext cx="6331064" cy="4699322"/>
          </a:xfrm>
        </p:spPr>
        <p:txBody>
          <a:bodyPr/>
          <a:lstStyle/>
          <a:p>
            <a:pPr marL="342900" indent="-342900">
              <a:buFont typeface="Arial" panose="020B0604020202020204" pitchFamily="34" charset="0"/>
              <a:buChar char="•"/>
            </a:pPr>
            <a:r>
              <a:rPr lang="en-IN" sz="2800" dirty="0"/>
              <a:t>Fix the Gender Columns With the Mode Value. (XNA to Female)</a:t>
            </a:r>
          </a:p>
          <a:p>
            <a:pPr marL="342900" indent="-342900">
              <a:buFont typeface="Arial" panose="020B0604020202020204" pitchFamily="34" charset="0"/>
              <a:buChar char="•"/>
            </a:pPr>
            <a:r>
              <a:rPr lang="en-IN" sz="2800" dirty="0"/>
              <a:t>Fix the Family Status Columns With the Mode Value. </a:t>
            </a:r>
          </a:p>
          <a:p>
            <a:pPr marL="342900" indent="-342900">
              <a:buFont typeface="Arial" panose="020B0604020202020204" pitchFamily="34" charset="0"/>
              <a:buChar char="•"/>
            </a:pPr>
            <a:r>
              <a:rPr lang="en-IN" sz="2800" dirty="0"/>
              <a:t>Income Type, Name Suite Type, Children Count, Total Documents , Family Members Count Mapping with Related Data for Some Accurate Values.</a:t>
            </a:r>
          </a:p>
          <a:p>
            <a:pPr marL="342900" indent="-342900">
              <a:buFont typeface="Arial" panose="020B0604020202020204" pitchFamily="34" charset="0"/>
              <a:buChar char="•"/>
            </a:pPr>
            <a:endParaRPr lang="en-IN" sz="2800" dirty="0"/>
          </a:p>
        </p:txBody>
      </p:sp>
      <p:pic>
        <p:nvPicPr>
          <p:cNvPr id="16" name="Picture Placeholder 15">
            <a:extLst>
              <a:ext uri="{FF2B5EF4-FFF2-40B4-BE49-F238E27FC236}">
                <a16:creationId xmlns:a16="http://schemas.microsoft.com/office/drawing/2014/main" id="{1E9432E4-033E-445F-BCF0-DE16B83AB3BD}"/>
              </a:ext>
            </a:extLst>
          </p:cNvPr>
          <p:cNvPicPr>
            <a:picLocks noGrp="1" noChangeAspect="1"/>
          </p:cNvPicPr>
          <p:nvPr>
            <p:ph type="pic" sz="quarter" idx="51"/>
          </p:nvPr>
        </p:nvPicPr>
        <p:blipFill rotWithShape="1">
          <a:blip r:embed="rId2"/>
          <a:srcRect l="10753" t="-1181" r="8093" b="20506"/>
          <a:stretch/>
        </p:blipFill>
        <p:spPr>
          <a:xfrm>
            <a:off x="7048983" y="173621"/>
            <a:ext cx="5008980" cy="2708476"/>
          </a:xfrm>
        </p:spPr>
      </p:pic>
      <p:sp>
        <p:nvSpPr>
          <p:cNvPr id="4" name="Footer Placeholder 3">
            <a:extLst>
              <a:ext uri="{FF2B5EF4-FFF2-40B4-BE49-F238E27FC236}">
                <a16:creationId xmlns:a16="http://schemas.microsoft.com/office/drawing/2014/main" id="{4625CB33-5087-412A-86BE-68D4CC4CC17B}"/>
              </a:ext>
            </a:extLst>
          </p:cNvPr>
          <p:cNvSpPr>
            <a:spLocks noGrp="1"/>
          </p:cNvSpPr>
          <p:nvPr>
            <p:ph type="ftr" sz="quarter" idx="52"/>
          </p:nvPr>
        </p:nvSpPr>
        <p:spPr/>
        <p:txBody>
          <a:bodyPr/>
          <a:lstStyle/>
          <a:p>
            <a:r>
              <a:rPr lang="en-US" dirty="0"/>
              <a:t>Repaying the Credit</a:t>
            </a:r>
          </a:p>
        </p:txBody>
      </p:sp>
      <p:sp>
        <p:nvSpPr>
          <p:cNvPr id="5" name="Slide Number Placeholder 4">
            <a:extLst>
              <a:ext uri="{FF2B5EF4-FFF2-40B4-BE49-F238E27FC236}">
                <a16:creationId xmlns:a16="http://schemas.microsoft.com/office/drawing/2014/main" id="{8E59D4E6-FCA3-40FD-905B-69D3349F3DB9}"/>
              </a:ext>
            </a:extLst>
          </p:cNvPr>
          <p:cNvSpPr>
            <a:spLocks noGrp="1"/>
          </p:cNvSpPr>
          <p:nvPr>
            <p:ph type="sldNum" sz="quarter" idx="53"/>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611993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Family and children</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2070666077"/>
              </p:ext>
            </p:extLst>
          </p:nvPr>
        </p:nvGraphicFramePr>
        <p:xfrm>
          <a:off x="8788400" y="2133600"/>
          <a:ext cx="2590800" cy="343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8</a:t>
            </a:fld>
            <a:endParaRPr lang="en-US" dirty="0"/>
          </a:p>
        </p:txBody>
      </p:sp>
      <p:pic>
        <p:nvPicPr>
          <p:cNvPr id="1028" name="Picture 4">
            <a:extLst>
              <a:ext uri="{FF2B5EF4-FFF2-40B4-BE49-F238E27FC236}">
                <a16:creationId xmlns:a16="http://schemas.microsoft.com/office/drawing/2014/main" id="{66E65CD4-4272-4EBC-ABE9-EE164A366BC8}"/>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194690" y="1798320"/>
            <a:ext cx="8349870" cy="439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F0FDDD-C6DF-4F8F-BEAD-CCC0FFD99260}"/>
              </a:ext>
            </a:extLst>
          </p:cNvPr>
          <p:cNvSpPr>
            <a:spLocks noGrp="1"/>
          </p:cNvSpPr>
          <p:nvPr>
            <p:ph type="title"/>
          </p:nvPr>
        </p:nvSpPr>
        <p:spPr/>
        <p:txBody>
          <a:bodyPr/>
          <a:lstStyle/>
          <a:p>
            <a:r>
              <a:rPr lang="en-IN" dirty="0"/>
              <a:t>Analysis Defaulters using Application day &amp; Car</a:t>
            </a:r>
          </a:p>
        </p:txBody>
      </p:sp>
      <p:graphicFrame>
        <p:nvGraphicFramePr>
          <p:cNvPr id="13" name="Content Placeholder 12">
            <a:extLst>
              <a:ext uri="{FF2B5EF4-FFF2-40B4-BE49-F238E27FC236}">
                <a16:creationId xmlns:a16="http://schemas.microsoft.com/office/drawing/2014/main" id="{05A82330-4C71-4EA6-9F89-41E2D23420F0}"/>
              </a:ext>
            </a:extLst>
          </p:cNvPr>
          <p:cNvGraphicFramePr>
            <a:graphicFrameLocks noGrp="1"/>
          </p:cNvGraphicFramePr>
          <p:nvPr>
            <p:ph sz="half" idx="2"/>
            <p:extLst>
              <p:ext uri="{D42A27DB-BD31-4B8C-83A1-F6EECF244321}">
                <p14:modId xmlns:p14="http://schemas.microsoft.com/office/powerpoint/2010/main" val="3386249432"/>
              </p:ext>
            </p:extLst>
          </p:nvPr>
        </p:nvGraphicFramePr>
        <p:xfrm>
          <a:off x="8666480" y="2143760"/>
          <a:ext cx="2687320" cy="3992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7DE85DC-44F0-4524-B26A-6AA139924A51}"/>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80053F70-79AC-4E8E-A962-A3BC5C0AB9B6}"/>
              </a:ext>
            </a:extLst>
          </p:cNvPr>
          <p:cNvSpPr>
            <a:spLocks noGrp="1"/>
          </p:cNvSpPr>
          <p:nvPr>
            <p:ph type="ftr" sz="quarter" idx="11"/>
          </p:nvPr>
        </p:nvSpPr>
        <p:spPr/>
        <p:txBody>
          <a:bodyPr/>
          <a:lstStyle/>
          <a:p>
            <a:r>
              <a:rPr lang="en-US" dirty="0"/>
              <a:t>Repaying the Credit</a:t>
            </a:r>
          </a:p>
        </p:txBody>
      </p:sp>
      <p:sp>
        <p:nvSpPr>
          <p:cNvPr id="7" name="Slide Number Placeholder 6">
            <a:extLst>
              <a:ext uri="{FF2B5EF4-FFF2-40B4-BE49-F238E27FC236}">
                <a16:creationId xmlns:a16="http://schemas.microsoft.com/office/drawing/2014/main" id="{6AD0EAA3-E352-4A43-836E-67166CD2D9B9}"/>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2050" name="Picture 2">
            <a:extLst>
              <a:ext uri="{FF2B5EF4-FFF2-40B4-BE49-F238E27FC236}">
                <a16:creationId xmlns:a16="http://schemas.microsoft.com/office/drawing/2014/main" id="{5A2A429C-E513-424B-9BBA-A05E27510CC2}"/>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254000" y="1747520"/>
            <a:ext cx="8280400" cy="427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20499"/>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elements/1.1/"/>
    <ds:schemaRef ds:uri="http://schemas.microsoft.com/sharepoint/v3"/>
    <ds:schemaRef ds:uri="16c05727-aa75-4e4a-9b5f-8a80a1165891"/>
    <ds:schemaRef ds:uri="230e9df3-be65-4c73-a93b-d1236ebd677e"/>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106</TotalTime>
  <Words>1398</Words>
  <Application>Microsoft Office PowerPoint</Application>
  <PresentationFormat>Widescreen</PresentationFormat>
  <Paragraphs>185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Abadi</vt:lpstr>
      <vt:lpstr>Arial</vt:lpstr>
      <vt:lpstr>Calibri</vt:lpstr>
      <vt:lpstr>Helvetica Neue</vt:lpstr>
      <vt:lpstr>Posterama Text Black</vt:lpstr>
      <vt:lpstr>Posterama Text SemiBold</vt:lpstr>
      <vt:lpstr>Office 主题​​</vt:lpstr>
      <vt:lpstr>Hackathon  Repaying the Credit</vt:lpstr>
      <vt:lpstr>Agenda</vt:lpstr>
      <vt:lpstr>Objective</vt:lpstr>
      <vt:lpstr>* Python * Library. * Pre defined  functions. * Loops (if, for) * Mapping </vt:lpstr>
      <vt:lpstr>File Details</vt:lpstr>
      <vt:lpstr> Missing Values Treatment </vt:lpstr>
      <vt:lpstr> Data Cleaning </vt:lpstr>
      <vt:lpstr>Analysis Defaulters using Family and children</vt:lpstr>
      <vt:lpstr>Analysis Defaulters using Application day &amp; Car</vt:lpstr>
      <vt:lpstr>Analysis Defaulters using Gender &amp; House</vt:lpstr>
      <vt:lpstr>Analysis Defaulters using Mobile &amp; Mobile Reachable</vt:lpstr>
      <vt:lpstr>Analysis Defaulters using Contract Type &amp; Occupation</vt:lpstr>
      <vt:lpstr>Analysis Defaulters using Education &amp; Family Status</vt:lpstr>
      <vt:lpstr>Analysis Defaulters using Income Type &amp; Name Suite </vt:lpstr>
      <vt:lpstr>Analysis Defaulters using Total Document submitted &amp; Work Phone</vt:lpstr>
      <vt:lpstr>Who are become a low defaulter using their family members count with their income </vt:lpstr>
      <vt:lpstr>Who are become a low defaulter using their children  count with their income</vt:lpstr>
      <vt:lpstr>How we find low defaulter using their income type and income. </vt:lpstr>
      <vt:lpstr>Which gender be a defaulter using their income </vt:lpstr>
      <vt:lpstr>Find the defaulter using their house</vt:lpstr>
      <vt:lpstr>Find the defaulter using their car¶</vt:lpstr>
      <vt:lpstr>Finding defaulters their education type and income </vt:lpstr>
      <vt:lpstr>Who are become a defaulter using their occupation and income </vt:lpstr>
      <vt:lpstr>Finding defaulters using loan type</vt:lpstr>
      <vt:lpstr>Recommendation -- Low Probability to Become a Defaulter </vt:lpstr>
      <vt:lpstr>Recommendation -- High Probability to Become a Defaulter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Repaying the Credit</dc:title>
  <dc:creator>pandi an</dc:creator>
  <cp:lastModifiedBy>pandi an</cp:lastModifiedBy>
  <cp:revision>12</cp:revision>
  <dcterms:created xsi:type="dcterms:W3CDTF">2023-09-10T17:55:20Z</dcterms:created>
  <dcterms:modified xsi:type="dcterms:W3CDTF">2023-09-14T10:23:40Z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